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9" r:id="rId4"/>
    <p:sldId id="257" r:id="rId5"/>
    <p:sldId id="258" r:id="rId6"/>
    <p:sldId id="437" r:id="rId7"/>
    <p:sldId id="438" r:id="rId8"/>
    <p:sldId id="440" r:id="rId9"/>
    <p:sldId id="314" r:id="rId10"/>
    <p:sldId id="260" r:id="rId11"/>
    <p:sldId id="271" r:id="rId12"/>
    <p:sldId id="272" r:id="rId13"/>
    <p:sldId id="273" r:id="rId14"/>
    <p:sldId id="274" r:id="rId15"/>
    <p:sldId id="270" r:id="rId16"/>
    <p:sldId id="275" r:id="rId17"/>
    <p:sldId id="277" r:id="rId18"/>
    <p:sldId id="422" r:id="rId19"/>
    <p:sldId id="278" r:id="rId20"/>
    <p:sldId id="279" r:id="rId21"/>
    <p:sldId id="280" r:id="rId22"/>
    <p:sldId id="281" r:id="rId23"/>
    <p:sldId id="282" r:id="rId24"/>
    <p:sldId id="293" r:id="rId25"/>
    <p:sldId id="418" r:id="rId26"/>
    <p:sldId id="288" r:id="rId27"/>
    <p:sldId id="286" r:id="rId28"/>
    <p:sldId id="287" r:id="rId29"/>
    <p:sldId id="284" r:id="rId30"/>
    <p:sldId id="285" r:id="rId31"/>
    <p:sldId id="289" r:id="rId32"/>
    <p:sldId id="294" r:id="rId33"/>
    <p:sldId id="299" r:id="rId34"/>
    <p:sldId id="296" r:id="rId35"/>
    <p:sldId id="300" r:id="rId36"/>
    <p:sldId id="307" r:id="rId37"/>
    <p:sldId id="310" r:id="rId38"/>
    <p:sldId id="311" r:id="rId39"/>
    <p:sldId id="429" r:id="rId40"/>
    <p:sldId id="431" r:id="rId41"/>
    <p:sldId id="432" r:id="rId42"/>
    <p:sldId id="435" r:id="rId43"/>
    <p:sldId id="434" r:id="rId44"/>
    <p:sldId id="436" r:id="rId45"/>
    <p:sldId id="433" r:id="rId46"/>
    <p:sldId id="308" r:id="rId47"/>
    <p:sldId id="303" r:id="rId48"/>
    <p:sldId id="443" r:id="rId49"/>
    <p:sldId id="444" r:id="rId50"/>
    <p:sldId id="442" r:id="rId51"/>
    <p:sldId id="441" r:id="rId52"/>
    <p:sldId id="305" r:id="rId53"/>
    <p:sldId id="43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D6D5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1" d="100"/>
          <a:sy n="111" d="100"/>
        </p:scale>
        <p:origin x="672" y="192"/>
      </p:cViewPr>
      <p:guideLst/>
    </p:cSldViewPr>
  </p:slideViewPr>
  <p:notesTextViewPr>
    <p:cViewPr>
      <p:scale>
        <a:sx n="1" d="1"/>
        <a:sy n="1" d="1"/>
      </p:scale>
      <p:origin x="0" y="0"/>
    </p:cViewPr>
  </p:notesTextViewPr>
  <p:sorterViewPr>
    <p:cViewPr>
      <p:scale>
        <a:sx n="100" d="100"/>
        <a:sy n="100" d="100"/>
      </p:scale>
      <p:origin x="0" y="-40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B0D97-8CE8-E5F0-55D2-F0A8B2FA2F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C9F74A-ABB6-E4B0-AEF2-39533BAAC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CCF11C-30D8-8AE6-93E3-6B35A26206C0}"/>
              </a:ext>
            </a:extLst>
          </p:cNvPr>
          <p:cNvSpPr>
            <a:spLocks noGrp="1"/>
          </p:cNvSpPr>
          <p:nvPr>
            <p:ph type="dt" sz="half" idx="10"/>
          </p:nvPr>
        </p:nvSpPr>
        <p:spPr/>
        <p:txBody>
          <a:bodyPr/>
          <a:lstStyle/>
          <a:p>
            <a:fld id="{38F5E68D-EFAE-42E2-8D4F-6F4B71F243CF}" type="datetimeFigureOut">
              <a:rPr lang="en-US" smtClean="0"/>
              <a:t>12/5/24</a:t>
            </a:fld>
            <a:endParaRPr lang="en-US"/>
          </a:p>
        </p:txBody>
      </p:sp>
      <p:sp>
        <p:nvSpPr>
          <p:cNvPr id="5" name="Footer Placeholder 4">
            <a:extLst>
              <a:ext uri="{FF2B5EF4-FFF2-40B4-BE49-F238E27FC236}">
                <a16:creationId xmlns:a16="http://schemas.microsoft.com/office/drawing/2014/main" id="{40504E97-FBE7-BEB6-2A1B-FD3537F16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CCF5BB-C86F-7F26-4780-F3C4124FDE3F}"/>
              </a:ext>
            </a:extLst>
          </p:cNvPr>
          <p:cNvSpPr>
            <a:spLocks noGrp="1"/>
          </p:cNvSpPr>
          <p:nvPr>
            <p:ph type="sldNum" sz="quarter" idx="12"/>
          </p:nvPr>
        </p:nvSpPr>
        <p:spPr/>
        <p:txBody>
          <a:bodyPr/>
          <a:lstStyle/>
          <a:p>
            <a:fld id="{FBB8E54C-613D-4855-8FBA-926723EB7126}" type="slidenum">
              <a:rPr lang="en-US" smtClean="0"/>
              <a:t>‹#›</a:t>
            </a:fld>
            <a:endParaRPr lang="en-US"/>
          </a:p>
        </p:txBody>
      </p:sp>
    </p:spTree>
    <p:extLst>
      <p:ext uri="{BB962C8B-B14F-4D97-AF65-F5344CB8AC3E}">
        <p14:creationId xmlns:p14="http://schemas.microsoft.com/office/powerpoint/2010/main" val="1326394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B26D8-42CF-C349-6842-FF27BAB14D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7798ED3-8652-AEB0-98CB-E70D045E6C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13C99-44F9-F61C-1EDB-D19C4DF3D0CA}"/>
              </a:ext>
            </a:extLst>
          </p:cNvPr>
          <p:cNvSpPr>
            <a:spLocks noGrp="1"/>
          </p:cNvSpPr>
          <p:nvPr>
            <p:ph type="dt" sz="half" idx="10"/>
          </p:nvPr>
        </p:nvSpPr>
        <p:spPr/>
        <p:txBody>
          <a:bodyPr/>
          <a:lstStyle/>
          <a:p>
            <a:fld id="{38F5E68D-EFAE-42E2-8D4F-6F4B71F243CF}" type="datetimeFigureOut">
              <a:rPr lang="en-US" smtClean="0"/>
              <a:t>12/5/24</a:t>
            </a:fld>
            <a:endParaRPr lang="en-US"/>
          </a:p>
        </p:txBody>
      </p:sp>
      <p:sp>
        <p:nvSpPr>
          <p:cNvPr id="5" name="Footer Placeholder 4">
            <a:extLst>
              <a:ext uri="{FF2B5EF4-FFF2-40B4-BE49-F238E27FC236}">
                <a16:creationId xmlns:a16="http://schemas.microsoft.com/office/drawing/2014/main" id="{C9632DC2-7953-35B8-BD25-5DCEDB199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11AEF-225B-46A2-1681-659B2690FFAF}"/>
              </a:ext>
            </a:extLst>
          </p:cNvPr>
          <p:cNvSpPr>
            <a:spLocks noGrp="1"/>
          </p:cNvSpPr>
          <p:nvPr>
            <p:ph type="sldNum" sz="quarter" idx="12"/>
          </p:nvPr>
        </p:nvSpPr>
        <p:spPr/>
        <p:txBody>
          <a:bodyPr/>
          <a:lstStyle/>
          <a:p>
            <a:fld id="{FBB8E54C-613D-4855-8FBA-926723EB7126}" type="slidenum">
              <a:rPr lang="en-US" smtClean="0"/>
              <a:t>‹#›</a:t>
            </a:fld>
            <a:endParaRPr lang="en-US"/>
          </a:p>
        </p:txBody>
      </p:sp>
    </p:spTree>
    <p:extLst>
      <p:ext uri="{BB962C8B-B14F-4D97-AF65-F5344CB8AC3E}">
        <p14:creationId xmlns:p14="http://schemas.microsoft.com/office/powerpoint/2010/main" val="2682298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83EDF-6D01-E906-385D-599CE1A125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7715DB-2D03-1ECD-B0BB-EAFD59C3EC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F1FA7-0BCA-D2CB-F9C8-71C5878924E9}"/>
              </a:ext>
            </a:extLst>
          </p:cNvPr>
          <p:cNvSpPr>
            <a:spLocks noGrp="1"/>
          </p:cNvSpPr>
          <p:nvPr>
            <p:ph type="dt" sz="half" idx="10"/>
          </p:nvPr>
        </p:nvSpPr>
        <p:spPr/>
        <p:txBody>
          <a:bodyPr/>
          <a:lstStyle/>
          <a:p>
            <a:fld id="{38F5E68D-EFAE-42E2-8D4F-6F4B71F243CF}" type="datetimeFigureOut">
              <a:rPr lang="en-US" smtClean="0"/>
              <a:t>12/5/24</a:t>
            </a:fld>
            <a:endParaRPr lang="en-US"/>
          </a:p>
        </p:txBody>
      </p:sp>
      <p:sp>
        <p:nvSpPr>
          <p:cNvPr id="5" name="Footer Placeholder 4">
            <a:extLst>
              <a:ext uri="{FF2B5EF4-FFF2-40B4-BE49-F238E27FC236}">
                <a16:creationId xmlns:a16="http://schemas.microsoft.com/office/drawing/2014/main" id="{7E56FF9A-3B14-4EA8-1C27-87892D76B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3B8F6-B27A-55AD-92D1-588FA970F8CD}"/>
              </a:ext>
            </a:extLst>
          </p:cNvPr>
          <p:cNvSpPr>
            <a:spLocks noGrp="1"/>
          </p:cNvSpPr>
          <p:nvPr>
            <p:ph type="sldNum" sz="quarter" idx="12"/>
          </p:nvPr>
        </p:nvSpPr>
        <p:spPr/>
        <p:txBody>
          <a:bodyPr/>
          <a:lstStyle/>
          <a:p>
            <a:fld id="{FBB8E54C-613D-4855-8FBA-926723EB7126}" type="slidenum">
              <a:rPr lang="en-US" smtClean="0"/>
              <a:t>‹#›</a:t>
            </a:fld>
            <a:endParaRPr lang="en-US"/>
          </a:p>
        </p:txBody>
      </p:sp>
    </p:spTree>
    <p:extLst>
      <p:ext uri="{BB962C8B-B14F-4D97-AF65-F5344CB8AC3E}">
        <p14:creationId xmlns:p14="http://schemas.microsoft.com/office/powerpoint/2010/main" val="1201908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769DA594-A55B-4ECF-998A-45291B85E332}" type="slidenum">
              <a:rPr lang="en-US"/>
              <a:pPr>
                <a:defRPr/>
              </a:pPr>
              <a:t>‹#›</a:t>
            </a:fld>
            <a:endParaRPr lang="en-US"/>
          </a:p>
        </p:txBody>
      </p:sp>
    </p:spTree>
    <p:extLst>
      <p:ext uri="{BB962C8B-B14F-4D97-AF65-F5344CB8AC3E}">
        <p14:creationId xmlns:p14="http://schemas.microsoft.com/office/powerpoint/2010/main" val="2021805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3" name="Footer Placeholder 2"/>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8737600" y="6248400"/>
            <a:ext cx="2540000" cy="457200"/>
          </a:xfrm>
        </p:spPr>
        <p:txBody>
          <a:bodyPr/>
          <a:lstStyle>
            <a:lvl1pPr>
              <a:defRPr/>
            </a:lvl1pPr>
          </a:lstStyle>
          <a:p>
            <a:pPr>
              <a:defRPr/>
            </a:pPr>
            <a:fld id="{D9D18724-AB46-41AD-BD1F-CB03A385F058}" type="slidenum">
              <a:rPr lang="en-US"/>
              <a:pPr>
                <a:defRPr/>
              </a:pPr>
              <a:t>‹#›</a:t>
            </a:fld>
            <a:endParaRPr lang="en-US"/>
          </a:p>
        </p:txBody>
      </p:sp>
    </p:spTree>
    <p:extLst>
      <p:ext uri="{BB962C8B-B14F-4D97-AF65-F5344CB8AC3E}">
        <p14:creationId xmlns:p14="http://schemas.microsoft.com/office/powerpoint/2010/main" val="964329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BB1411-FDE7-4267-BA25-B5A5059D9156}" type="datetimeFigureOut">
              <a:rPr lang="en-US" smtClean="0">
                <a:solidFill>
                  <a:prstClr val="black">
                    <a:tint val="75000"/>
                  </a:prstClr>
                </a:solidFill>
              </a:rPr>
              <a:pPr/>
              <a:t>12/5/24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5296E8E-30C8-47E7-89BE-BA833F39888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3039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0BB81D0-494B-4F2D-826B-AECF96B33064}" type="slidenum">
              <a:rPr lang="en-US"/>
              <a:pPr>
                <a:defRPr/>
              </a:pPr>
              <a:t>‹#›</a:t>
            </a:fld>
            <a:endParaRPr lang="en-US"/>
          </a:p>
        </p:txBody>
      </p:sp>
    </p:spTree>
    <p:extLst>
      <p:ext uri="{BB962C8B-B14F-4D97-AF65-F5344CB8AC3E}">
        <p14:creationId xmlns:p14="http://schemas.microsoft.com/office/powerpoint/2010/main" val="2600414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9B3462BF-EEE9-49BB-B6AE-4049D4950D4E}" type="slidenum">
              <a:rPr lang="en-US"/>
              <a:pPr>
                <a:defRPr/>
              </a:pPr>
              <a:t>‹#›</a:t>
            </a:fld>
            <a:endParaRPr lang="en-US"/>
          </a:p>
        </p:txBody>
      </p:sp>
    </p:spTree>
    <p:extLst>
      <p:ext uri="{BB962C8B-B14F-4D97-AF65-F5344CB8AC3E}">
        <p14:creationId xmlns:p14="http://schemas.microsoft.com/office/powerpoint/2010/main" val="2479377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CF9442EA-D0FC-462E-AA4F-3257FB277B54}" type="slidenum">
              <a:rPr lang="en-US"/>
              <a:pPr>
                <a:defRPr/>
              </a:pPr>
              <a:t>‹#›</a:t>
            </a:fld>
            <a:endParaRPr lang="en-US"/>
          </a:p>
        </p:txBody>
      </p:sp>
    </p:spTree>
    <p:extLst>
      <p:ext uri="{BB962C8B-B14F-4D97-AF65-F5344CB8AC3E}">
        <p14:creationId xmlns:p14="http://schemas.microsoft.com/office/powerpoint/2010/main" val="2699653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CDC00B3E-041B-4A83-B68D-9D562F34627C}" type="slidenum">
              <a:rPr lang="en-US"/>
              <a:pPr>
                <a:defRPr/>
              </a:pPr>
              <a:t>‹#›</a:t>
            </a:fld>
            <a:endParaRPr lang="en-US"/>
          </a:p>
        </p:txBody>
      </p:sp>
    </p:spTree>
    <p:extLst>
      <p:ext uri="{BB962C8B-B14F-4D97-AF65-F5344CB8AC3E}">
        <p14:creationId xmlns:p14="http://schemas.microsoft.com/office/powerpoint/2010/main" val="2264052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1B13C-F51F-FCF1-A53F-3CE47F411A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2AD3ED-49EB-578F-D4EE-DE6675D3D4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AA110-D000-4283-5D0E-13331A754156}"/>
              </a:ext>
            </a:extLst>
          </p:cNvPr>
          <p:cNvSpPr>
            <a:spLocks noGrp="1"/>
          </p:cNvSpPr>
          <p:nvPr>
            <p:ph type="dt" sz="half" idx="10"/>
          </p:nvPr>
        </p:nvSpPr>
        <p:spPr/>
        <p:txBody>
          <a:bodyPr/>
          <a:lstStyle/>
          <a:p>
            <a:fld id="{38F5E68D-EFAE-42E2-8D4F-6F4B71F243CF}" type="datetimeFigureOut">
              <a:rPr lang="en-US" smtClean="0"/>
              <a:t>12/5/24</a:t>
            </a:fld>
            <a:endParaRPr lang="en-US"/>
          </a:p>
        </p:txBody>
      </p:sp>
      <p:sp>
        <p:nvSpPr>
          <p:cNvPr id="5" name="Footer Placeholder 4">
            <a:extLst>
              <a:ext uri="{FF2B5EF4-FFF2-40B4-BE49-F238E27FC236}">
                <a16:creationId xmlns:a16="http://schemas.microsoft.com/office/drawing/2014/main" id="{E20F8D69-9B35-40BC-35A7-C5FC060EB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F80385-6F75-F99C-1F67-6618CB467865}"/>
              </a:ext>
            </a:extLst>
          </p:cNvPr>
          <p:cNvSpPr>
            <a:spLocks noGrp="1"/>
          </p:cNvSpPr>
          <p:nvPr>
            <p:ph type="sldNum" sz="quarter" idx="12"/>
          </p:nvPr>
        </p:nvSpPr>
        <p:spPr/>
        <p:txBody>
          <a:bodyPr/>
          <a:lstStyle/>
          <a:p>
            <a:fld id="{FBB8E54C-613D-4855-8FBA-926723EB7126}" type="slidenum">
              <a:rPr lang="en-US" smtClean="0"/>
              <a:t>‹#›</a:t>
            </a:fld>
            <a:endParaRPr lang="en-US"/>
          </a:p>
        </p:txBody>
      </p:sp>
    </p:spTree>
    <p:extLst>
      <p:ext uri="{BB962C8B-B14F-4D97-AF65-F5344CB8AC3E}">
        <p14:creationId xmlns:p14="http://schemas.microsoft.com/office/powerpoint/2010/main" val="3197608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C6D0F-75A6-919B-11D4-C4F4B3F610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BCC9C8-0F77-9FD3-D96A-364A1E93CE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AA1C97-EE78-1320-F451-74747515F7F8}"/>
              </a:ext>
            </a:extLst>
          </p:cNvPr>
          <p:cNvSpPr>
            <a:spLocks noGrp="1"/>
          </p:cNvSpPr>
          <p:nvPr>
            <p:ph type="dt" sz="half" idx="10"/>
          </p:nvPr>
        </p:nvSpPr>
        <p:spPr/>
        <p:txBody>
          <a:bodyPr/>
          <a:lstStyle/>
          <a:p>
            <a:fld id="{38F5E68D-EFAE-42E2-8D4F-6F4B71F243CF}" type="datetimeFigureOut">
              <a:rPr lang="en-US" smtClean="0"/>
              <a:t>12/5/24</a:t>
            </a:fld>
            <a:endParaRPr lang="en-US"/>
          </a:p>
        </p:txBody>
      </p:sp>
      <p:sp>
        <p:nvSpPr>
          <p:cNvPr id="5" name="Footer Placeholder 4">
            <a:extLst>
              <a:ext uri="{FF2B5EF4-FFF2-40B4-BE49-F238E27FC236}">
                <a16:creationId xmlns:a16="http://schemas.microsoft.com/office/drawing/2014/main" id="{2A6F353C-4A8F-56D0-6822-EEF625FF9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648B3-C929-B903-6956-D57F3207EFD2}"/>
              </a:ext>
            </a:extLst>
          </p:cNvPr>
          <p:cNvSpPr>
            <a:spLocks noGrp="1"/>
          </p:cNvSpPr>
          <p:nvPr>
            <p:ph type="sldNum" sz="quarter" idx="12"/>
          </p:nvPr>
        </p:nvSpPr>
        <p:spPr/>
        <p:txBody>
          <a:bodyPr/>
          <a:lstStyle/>
          <a:p>
            <a:fld id="{FBB8E54C-613D-4855-8FBA-926723EB7126}" type="slidenum">
              <a:rPr lang="en-US" smtClean="0"/>
              <a:t>‹#›</a:t>
            </a:fld>
            <a:endParaRPr lang="en-US"/>
          </a:p>
        </p:txBody>
      </p:sp>
    </p:spTree>
    <p:extLst>
      <p:ext uri="{BB962C8B-B14F-4D97-AF65-F5344CB8AC3E}">
        <p14:creationId xmlns:p14="http://schemas.microsoft.com/office/powerpoint/2010/main" val="966590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2F1B4-0478-2F5D-1B02-08E0D358B8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FE2992-A76E-1973-B533-773E0BD2DD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7943FF-751B-432C-9F1D-CEE3EF6ED2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48EA17-84F1-A439-8ECB-D87CC16A6DEE}"/>
              </a:ext>
            </a:extLst>
          </p:cNvPr>
          <p:cNvSpPr>
            <a:spLocks noGrp="1"/>
          </p:cNvSpPr>
          <p:nvPr>
            <p:ph type="dt" sz="half" idx="10"/>
          </p:nvPr>
        </p:nvSpPr>
        <p:spPr/>
        <p:txBody>
          <a:bodyPr/>
          <a:lstStyle/>
          <a:p>
            <a:fld id="{38F5E68D-EFAE-42E2-8D4F-6F4B71F243CF}" type="datetimeFigureOut">
              <a:rPr lang="en-US" smtClean="0"/>
              <a:t>12/5/24</a:t>
            </a:fld>
            <a:endParaRPr lang="en-US"/>
          </a:p>
        </p:txBody>
      </p:sp>
      <p:sp>
        <p:nvSpPr>
          <p:cNvPr id="6" name="Footer Placeholder 5">
            <a:extLst>
              <a:ext uri="{FF2B5EF4-FFF2-40B4-BE49-F238E27FC236}">
                <a16:creationId xmlns:a16="http://schemas.microsoft.com/office/drawing/2014/main" id="{C5447E48-53B1-C7B6-0F64-8EAEA3D3BF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E6C7DB-4A48-F237-9B05-77BD94A12F2B}"/>
              </a:ext>
            </a:extLst>
          </p:cNvPr>
          <p:cNvSpPr>
            <a:spLocks noGrp="1"/>
          </p:cNvSpPr>
          <p:nvPr>
            <p:ph type="sldNum" sz="quarter" idx="12"/>
          </p:nvPr>
        </p:nvSpPr>
        <p:spPr/>
        <p:txBody>
          <a:bodyPr/>
          <a:lstStyle/>
          <a:p>
            <a:fld id="{FBB8E54C-613D-4855-8FBA-926723EB7126}" type="slidenum">
              <a:rPr lang="en-US" smtClean="0"/>
              <a:t>‹#›</a:t>
            </a:fld>
            <a:endParaRPr lang="en-US"/>
          </a:p>
        </p:txBody>
      </p:sp>
    </p:spTree>
    <p:extLst>
      <p:ext uri="{BB962C8B-B14F-4D97-AF65-F5344CB8AC3E}">
        <p14:creationId xmlns:p14="http://schemas.microsoft.com/office/powerpoint/2010/main" val="502124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9105A-016C-7CB7-DE05-369B500598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7519CC-0BA2-3EBC-A804-947F40B87F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90B7D-7F16-2448-616F-9033D453A0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B889B3-5BA2-B5AA-29F9-311EFBA7D8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B3C3B6-937A-09BA-CE1F-F068C19745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6B6FA-01D9-FFCB-873F-D8417BBA9AB3}"/>
              </a:ext>
            </a:extLst>
          </p:cNvPr>
          <p:cNvSpPr>
            <a:spLocks noGrp="1"/>
          </p:cNvSpPr>
          <p:nvPr>
            <p:ph type="dt" sz="half" idx="10"/>
          </p:nvPr>
        </p:nvSpPr>
        <p:spPr/>
        <p:txBody>
          <a:bodyPr/>
          <a:lstStyle/>
          <a:p>
            <a:fld id="{38F5E68D-EFAE-42E2-8D4F-6F4B71F243CF}" type="datetimeFigureOut">
              <a:rPr lang="en-US" smtClean="0"/>
              <a:t>12/5/24</a:t>
            </a:fld>
            <a:endParaRPr lang="en-US"/>
          </a:p>
        </p:txBody>
      </p:sp>
      <p:sp>
        <p:nvSpPr>
          <p:cNvPr id="8" name="Footer Placeholder 7">
            <a:extLst>
              <a:ext uri="{FF2B5EF4-FFF2-40B4-BE49-F238E27FC236}">
                <a16:creationId xmlns:a16="http://schemas.microsoft.com/office/drawing/2014/main" id="{37D42129-6FF1-2309-9B00-61AC6135F4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3EF5CE-217C-0AFE-8471-532444CCFF41}"/>
              </a:ext>
            </a:extLst>
          </p:cNvPr>
          <p:cNvSpPr>
            <a:spLocks noGrp="1"/>
          </p:cNvSpPr>
          <p:nvPr>
            <p:ph type="sldNum" sz="quarter" idx="12"/>
          </p:nvPr>
        </p:nvSpPr>
        <p:spPr/>
        <p:txBody>
          <a:bodyPr/>
          <a:lstStyle/>
          <a:p>
            <a:fld id="{FBB8E54C-613D-4855-8FBA-926723EB7126}" type="slidenum">
              <a:rPr lang="en-US" smtClean="0"/>
              <a:t>‹#›</a:t>
            </a:fld>
            <a:endParaRPr lang="en-US"/>
          </a:p>
        </p:txBody>
      </p:sp>
    </p:spTree>
    <p:extLst>
      <p:ext uri="{BB962C8B-B14F-4D97-AF65-F5344CB8AC3E}">
        <p14:creationId xmlns:p14="http://schemas.microsoft.com/office/powerpoint/2010/main" val="2402849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006A-4F15-0B36-FE89-767E5A34ED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5E76EA-9018-3927-1C1B-64CDD1331AE5}"/>
              </a:ext>
            </a:extLst>
          </p:cNvPr>
          <p:cNvSpPr>
            <a:spLocks noGrp="1"/>
          </p:cNvSpPr>
          <p:nvPr>
            <p:ph type="dt" sz="half" idx="10"/>
          </p:nvPr>
        </p:nvSpPr>
        <p:spPr/>
        <p:txBody>
          <a:bodyPr/>
          <a:lstStyle/>
          <a:p>
            <a:fld id="{38F5E68D-EFAE-42E2-8D4F-6F4B71F243CF}" type="datetimeFigureOut">
              <a:rPr lang="en-US" smtClean="0"/>
              <a:t>12/5/24</a:t>
            </a:fld>
            <a:endParaRPr lang="en-US"/>
          </a:p>
        </p:txBody>
      </p:sp>
      <p:sp>
        <p:nvSpPr>
          <p:cNvPr id="4" name="Footer Placeholder 3">
            <a:extLst>
              <a:ext uri="{FF2B5EF4-FFF2-40B4-BE49-F238E27FC236}">
                <a16:creationId xmlns:a16="http://schemas.microsoft.com/office/drawing/2014/main" id="{9B47A75C-8C40-3908-E352-311CF855E4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586999-027E-1319-AA35-DE56F312D82A}"/>
              </a:ext>
            </a:extLst>
          </p:cNvPr>
          <p:cNvSpPr>
            <a:spLocks noGrp="1"/>
          </p:cNvSpPr>
          <p:nvPr>
            <p:ph type="sldNum" sz="quarter" idx="12"/>
          </p:nvPr>
        </p:nvSpPr>
        <p:spPr/>
        <p:txBody>
          <a:bodyPr/>
          <a:lstStyle/>
          <a:p>
            <a:fld id="{FBB8E54C-613D-4855-8FBA-926723EB7126}" type="slidenum">
              <a:rPr lang="en-US" smtClean="0"/>
              <a:t>‹#›</a:t>
            </a:fld>
            <a:endParaRPr lang="en-US"/>
          </a:p>
        </p:txBody>
      </p:sp>
    </p:spTree>
    <p:extLst>
      <p:ext uri="{BB962C8B-B14F-4D97-AF65-F5344CB8AC3E}">
        <p14:creationId xmlns:p14="http://schemas.microsoft.com/office/powerpoint/2010/main" val="144337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D1C5C3-EC7D-81A1-75BA-7ED2DF8DB108}"/>
              </a:ext>
            </a:extLst>
          </p:cNvPr>
          <p:cNvSpPr>
            <a:spLocks noGrp="1"/>
          </p:cNvSpPr>
          <p:nvPr>
            <p:ph type="dt" sz="half" idx="10"/>
          </p:nvPr>
        </p:nvSpPr>
        <p:spPr/>
        <p:txBody>
          <a:bodyPr/>
          <a:lstStyle/>
          <a:p>
            <a:fld id="{38F5E68D-EFAE-42E2-8D4F-6F4B71F243CF}" type="datetimeFigureOut">
              <a:rPr lang="en-US" smtClean="0"/>
              <a:t>12/5/24</a:t>
            </a:fld>
            <a:endParaRPr lang="en-US"/>
          </a:p>
        </p:txBody>
      </p:sp>
      <p:sp>
        <p:nvSpPr>
          <p:cNvPr id="3" name="Footer Placeholder 2">
            <a:extLst>
              <a:ext uri="{FF2B5EF4-FFF2-40B4-BE49-F238E27FC236}">
                <a16:creationId xmlns:a16="http://schemas.microsoft.com/office/drawing/2014/main" id="{7F594C12-73BC-BD9F-9466-3510DDC0FB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54F326-B8DA-ABF0-E0C9-E052C1DC5918}"/>
              </a:ext>
            </a:extLst>
          </p:cNvPr>
          <p:cNvSpPr>
            <a:spLocks noGrp="1"/>
          </p:cNvSpPr>
          <p:nvPr>
            <p:ph type="sldNum" sz="quarter" idx="12"/>
          </p:nvPr>
        </p:nvSpPr>
        <p:spPr/>
        <p:txBody>
          <a:bodyPr/>
          <a:lstStyle/>
          <a:p>
            <a:fld id="{FBB8E54C-613D-4855-8FBA-926723EB7126}" type="slidenum">
              <a:rPr lang="en-US" smtClean="0"/>
              <a:t>‹#›</a:t>
            </a:fld>
            <a:endParaRPr lang="en-US"/>
          </a:p>
        </p:txBody>
      </p:sp>
    </p:spTree>
    <p:extLst>
      <p:ext uri="{BB962C8B-B14F-4D97-AF65-F5344CB8AC3E}">
        <p14:creationId xmlns:p14="http://schemas.microsoft.com/office/powerpoint/2010/main" val="174466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BAF49-24D7-17D1-6491-A357C74D1D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B30451-4AE0-350C-4978-80EEDE71C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17565B-1CD1-2864-5E7D-699736FA0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547B52-9A15-C51D-1A16-04E01C7E3C57}"/>
              </a:ext>
            </a:extLst>
          </p:cNvPr>
          <p:cNvSpPr>
            <a:spLocks noGrp="1"/>
          </p:cNvSpPr>
          <p:nvPr>
            <p:ph type="dt" sz="half" idx="10"/>
          </p:nvPr>
        </p:nvSpPr>
        <p:spPr/>
        <p:txBody>
          <a:bodyPr/>
          <a:lstStyle/>
          <a:p>
            <a:fld id="{38F5E68D-EFAE-42E2-8D4F-6F4B71F243CF}" type="datetimeFigureOut">
              <a:rPr lang="en-US" smtClean="0"/>
              <a:t>12/5/24</a:t>
            </a:fld>
            <a:endParaRPr lang="en-US"/>
          </a:p>
        </p:txBody>
      </p:sp>
      <p:sp>
        <p:nvSpPr>
          <p:cNvPr id="6" name="Footer Placeholder 5">
            <a:extLst>
              <a:ext uri="{FF2B5EF4-FFF2-40B4-BE49-F238E27FC236}">
                <a16:creationId xmlns:a16="http://schemas.microsoft.com/office/drawing/2014/main" id="{81887552-1E72-F79E-25E6-3C25504DCD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3CED8-EECF-4EA1-7A13-37476E592B91}"/>
              </a:ext>
            </a:extLst>
          </p:cNvPr>
          <p:cNvSpPr>
            <a:spLocks noGrp="1"/>
          </p:cNvSpPr>
          <p:nvPr>
            <p:ph type="sldNum" sz="quarter" idx="12"/>
          </p:nvPr>
        </p:nvSpPr>
        <p:spPr/>
        <p:txBody>
          <a:bodyPr/>
          <a:lstStyle/>
          <a:p>
            <a:fld id="{FBB8E54C-613D-4855-8FBA-926723EB7126}" type="slidenum">
              <a:rPr lang="en-US" smtClean="0"/>
              <a:t>‹#›</a:t>
            </a:fld>
            <a:endParaRPr lang="en-US"/>
          </a:p>
        </p:txBody>
      </p:sp>
    </p:spTree>
    <p:extLst>
      <p:ext uri="{BB962C8B-B14F-4D97-AF65-F5344CB8AC3E}">
        <p14:creationId xmlns:p14="http://schemas.microsoft.com/office/powerpoint/2010/main" val="1927404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6D7E9-EC30-840E-F171-00C0E8D50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5CF744-7A49-39BD-F110-90B9889802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CAE0C8-690D-D9F1-3301-D1F717F06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2103FD-2C44-589D-5441-6DCAD89763F1}"/>
              </a:ext>
            </a:extLst>
          </p:cNvPr>
          <p:cNvSpPr>
            <a:spLocks noGrp="1"/>
          </p:cNvSpPr>
          <p:nvPr>
            <p:ph type="dt" sz="half" idx="10"/>
          </p:nvPr>
        </p:nvSpPr>
        <p:spPr/>
        <p:txBody>
          <a:bodyPr/>
          <a:lstStyle/>
          <a:p>
            <a:fld id="{38F5E68D-EFAE-42E2-8D4F-6F4B71F243CF}" type="datetimeFigureOut">
              <a:rPr lang="en-US" smtClean="0"/>
              <a:t>12/5/24</a:t>
            </a:fld>
            <a:endParaRPr lang="en-US"/>
          </a:p>
        </p:txBody>
      </p:sp>
      <p:sp>
        <p:nvSpPr>
          <p:cNvPr id="6" name="Footer Placeholder 5">
            <a:extLst>
              <a:ext uri="{FF2B5EF4-FFF2-40B4-BE49-F238E27FC236}">
                <a16:creationId xmlns:a16="http://schemas.microsoft.com/office/drawing/2014/main" id="{4C8F4DC1-930A-0757-22C1-1D453AEA3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6AAE1-BA36-2694-654C-3A0A7774C711}"/>
              </a:ext>
            </a:extLst>
          </p:cNvPr>
          <p:cNvSpPr>
            <a:spLocks noGrp="1"/>
          </p:cNvSpPr>
          <p:nvPr>
            <p:ph type="sldNum" sz="quarter" idx="12"/>
          </p:nvPr>
        </p:nvSpPr>
        <p:spPr/>
        <p:txBody>
          <a:bodyPr/>
          <a:lstStyle/>
          <a:p>
            <a:fld id="{FBB8E54C-613D-4855-8FBA-926723EB7126}" type="slidenum">
              <a:rPr lang="en-US" smtClean="0"/>
              <a:t>‹#›</a:t>
            </a:fld>
            <a:endParaRPr lang="en-US"/>
          </a:p>
        </p:txBody>
      </p:sp>
    </p:spTree>
    <p:extLst>
      <p:ext uri="{BB962C8B-B14F-4D97-AF65-F5344CB8AC3E}">
        <p14:creationId xmlns:p14="http://schemas.microsoft.com/office/powerpoint/2010/main" val="1431981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96E634-5FFF-1277-D252-E539F28456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D84019-770E-38CC-074F-7951C6CFF8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DB3E8-FB17-C551-0B98-ECA4DF120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5E68D-EFAE-42E2-8D4F-6F4B71F243CF}" type="datetimeFigureOut">
              <a:rPr lang="en-US" smtClean="0"/>
              <a:t>12/5/24</a:t>
            </a:fld>
            <a:endParaRPr lang="en-US"/>
          </a:p>
        </p:txBody>
      </p:sp>
      <p:sp>
        <p:nvSpPr>
          <p:cNvPr id="5" name="Footer Placeholder 4">
            <a:extLst>
              <a:ext uri="{FF2B5EF4-FFF2-40B4-BE49-F238E27FC236}">
                <a16:creationId xmlns:a16="http://schemas.microsoft.com/office/drawing/2014/main" id="{3A510A95-E412-3B13-D152-360D6189FD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A4F317-77D3-B7BD-BA6F-2D5310E0E5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8E54C-613D-4855-8FBA-926723EB7126}" type="slidenum">
              <a:rPr lang="en-US" smtClean="0"/>
              <a:t>‹#›</a:t>
            </a:fld>
            <a:endParaRPr lang="en-US"/>
          </a:p>
        </p:txBody>
      </p:sp>
    </p:spTree>
    <p:extLst>
      <p:ext uri="{BB962C8B-B14F-4D97-AF65-F5344CB8AC3E}">
        <p14:creationId xmlns:p14="http://schemas.microsoft.com/office/powerpoint/2010/main" val="2675135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b="0">
                <a:solidFill>
                  <a:srgbClr val="000000"/>
                </a:solidFill>
                <a:effectLst/>
                <a:latin typeface="Times New Roman" pitchFamily="18"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Times New Roman" pitchFamily="18"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rgbClr val="000000"/>
                </a:solidFill>
                <a:effectLst/>
                <a:latin typeface="Times New Roman" pitchFamily="18" charset="0"/>
                <a:cs typeface="+mn-cs"/>
              </a:defRPr>
            </a:lvl1pPr>
          </a:lstStyle>
          <a:p>
            <a:pPr fontAlgn="base">
              <a:spcBef>
                <a:spcPct val="0"/>
              </a:spcBef>
              <a:spcAft>
                <a:spcPct val="0"/>
              </a:spcAft>
              <a:defRPr/>
            </a:pPr>
            <a:fld id="{A309FBE0-F268-404D-8393-3D28B234C838}"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049830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package" Target="../embeddings/Microsoft_PowerPoint_Presentation.pptx"/><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hyperlink" Target="mailto:scottmiller@bvu.net"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black background with white text&#10;&#10;Description automatically generated">
            <a:extLst>
              <a:ext uri="{FF2B5EF4-FFF2-40B4-BE49-F238E27FC236}">
                <a16:creationId xmlns:a16="http://schemas.microsoft.com/office/drawing/2014/main" id="{3F22E9BF-D080-CE7F-9EAC-C68A86B1D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150" y="2065019"/>
            <a:ext cx="9290649" cy="1486503"/>
          </a:xfrm>
          <a:prstGeom prst="rect">
            <a:avLst/>
          </a:prstGeom>
        </p:spPr>
      </p:pic>
      <p:sp>
        <p:nvSpPr>
          <p:cNvPr id="11" name="TextBox 10">
            <a:extLst>
              <a:ext uri="{FF2B5EF4-FFF2-40B4-BE49-F238E27FC236}">
                <a16:creationId xmlns:a16="http://schemas.microsoft.com/office/drawing/2014/main" id="{CA1805A4-8A1D-A70F-D45C-DEFE7470DF9E}"/>
              </a:ext>
            </a:extLst>
          </p:cNvPr>
          <p:cNvSpPr txBox="1"/>
          <p:nvPr/>
        </p:nvSpPr>
        <p:spPr>
          <a:xfrm>
            <a:off x="2571706" y="4120620"/>
            <a:ext cx="7045539" cy="1569660"/>
          </a:xfrm>
          <a:prstGeom prst="rect">
            <a:avLst/>
          </a:prstGeom>
          <a:noFill/>
        </p:spPr>
        <p:txBody>
          <a:bodyPr wrap="square" rtlCol="0">
            <a:spAutoFit/>
          </a:bodyPr>
          <a:lstStyle/>
          <a:p>
            <a:pPr algn="ctr"/>
            <a:r>
              <a:rPr lang="en-US" sz="3200" dirty="0">
                <a:latin typeface="Abadi" panose="020B0604020104020204" pitchFamily="34" charset="0"/>
              </a:rPr>
              <a:t> Bright Smiles, Healthy Futures:</a:t>
            </a:r>
          </a:p>
          <a:p>
            <a:pPr algn="ctr"/>
            <a:r>
              <a:rPr lang="en-US" sz="3200" dirty="0">
                <a:latin typeface="Abadi" panose="020B0604020104020204" pitchFamily="34" charset="0"/>
              </a:rPr>
              <a:t>Empowering Our Community Through Accessible Dental Care</a:t>
            </a:r>
          </a:p>
        </p:txBody>
      </p:sp>
    </p:spTree>
    <p:extLst>
      <p:ext uri="{BB962C8B-B14F-4D97-AF65-F5344CB8AC3E}">
        <p14:creationId xmlns:p14="http://schemas.microsoft.com/office/powerpoint/2010/main" val="2767972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C1FD-6BA1-8178-1E92-9D9672E77DC6}"/>
              </a:ext>
            </a:extLst>
          </p:cNvPr>
          <p:cNvSpPr>
            <a:spLocks noGrp="1"/>
          </p:cNvSpPr>
          <p:nvPr>
            <p:ph type="title"/>
          </p:nvPr>
        </p:nvSpPr>
        <p:spPr/>
        <p:txBody>
          <a:bodyPr/>
          <a:lstStyle/>
          <a:p>
            <a:pPr algn="ctr"/>
            <a:r>
              <a:rPr lang="en-US" dirty="0">
                <a:solidFill>
                  <a:schemeClr val="accent2"/>
                </a:solidFill>
                <a:latin typeface="Abadi" panose="020B0604020104020204" pitchFamily="34" charset="0"/>
              </a:rPr>
              <a:t>Current 2024 – 2025 RESIDENT CLASS</a:t>
            </a:r>
          </a:p>
        </p:txBody>
      </p:sp>
      <p:sp>
        <p:nvSpPr>
          <p:cNvPr id="4" name="Text Placeholder 3">
            <a:extLst>
              <a:ext uri="{FF2B5EF4-FFF2-40B4-BE49-F238E27FC236}">
                <a16:creationId xmlns:a16="http://schemas.microsoft.com/office/drawing/2014/main" id="{A864273C-44A1-EAC7-AED0-987F8954AFBA}"/>
              </a:ext>
            </a:extLst>
          </p:cNvPr>
          <p:cNvSpPr>
            <a:spLocks noGrp="1"/>
          </p:cNvSpPr>
          <p:nvPr>
            <p:ph type="body" idx="1"/>
          </p:nvPr>
        </p:nvSpPr>
        <p:spPr/>
        <p:txBody>
          <a:bodyPr>
            <a:normAutofit lnSpcReduction="10000"/>
          </a:bodyPr>
          <a:lstStyle/>
          <a:p>
            <a:pPr algn="ctr"/>
            <a:r>
              <a:rPr lang="en-US" dirty="0">
                <a:solidFill>
                  <a:schemeClr val="bg1"/>
                </a:solidFill>
              </a:rPr>
              <a:t>Hunter Brittain</a:t>
            </a:r>
          </a:p>
          <a:p>
            <a:pPr algn="ctr"/>
            <a:r>
              <a:rPr lang="en-US" dirty="0">
                <a:solidFill>
                  <a:schemeClr val="bg1"/>
                </a:solidFill>
              </a:rPr>
              <a:t>University of North Carolina</a:t>
            </a:r>
          </a:p>
        </p:txBody>
      </p:sp>
      <p:sp>
        <p:nvSpPr>
          <p:cNvPr id="6" name="Text Placeholder 5">
            <a:extLst>
              <a:ext uri="{FF2B5EF4-FFF2-40B4-BE49-F238E27FC236}">
                <a16:creationId xmlns:a16="http://schemas.microsoft.com/office/drawing/2014/main" id="{7FE049D9-8ED4-FFC9-97F5-A9B85D0D5D82}"/>
              </a:ext>
            </a:extLst>
          </p:cNvPr>
          <p:cNvSpPr>
            <a:spLocks noGrp="1"/>
          </p:cNvSpPr>
          <p:nvPr>
            <p:ph type="body" sz="quarter" idx="3"/>
          </p:nvPr>
        </p:nvSpPr>
        <p:spPr/>
        <p:txBody>
          <a:bodyPr>
            <a:normAutofit lnSpcReduction="10000"/>
          </a:bodyPr>
          <a:lstStyle/>
          <a:p>
            <a:pPr algn="ctr"/>
            <a:r>
              <a:rPr lang="en-US" dirty="0">
                <a:solidFill>
                  <a:schemeClr val="bg1"/>
                </a:solidFill>
              </a:rPr>
              <a:t>Nicole </a:t>
            </a:r>
            <a:r>
              <a:rPr lang="en-US" dirty="0" err="1">
                <a:solidFill>
                  <a:schemeClr val="bg1"/>
                </a:solidFill>
              </a:rPr>
              <a:t>Englemann</a:t>
            </a:r>
            <a:endParaRPr lang="en-US" dirty="0">
              <a:solidFill>
                <a:schemeClr val="bg1"/>
              </a:solidFill>
            </a:endParaRPr>
          </a:p>
          <a:p>
            <a:pPr algn="ctr"/>
            <a:r>
              <a:rPr lang="en-US" dirty="0">
                <a:solidFill>
                  <a:schemeClr val="bg1"/>
                </a:solidFill>
              </a:rPr>
              <a:t>University of Michigan</a:t>
            </a:r>
          </a:p>
        </p:txBody>
      </p:sp>
      <p:pic>
        <p:nvPicPr>
          <p:cNvPr id="7174" name="Picture 6" descr="A person smiling at the camera&#10;&#10;Description automatically generated">
            <a:extLst>
              <a:ext uri="{FF2B5EF4-FFF2-40B4-BE49-F238E27FC236}">
                <a16:creationId xmlns:a16="http://schemas.microsoft.com/office/drawing/2014/main" id="{7A7DAA43-5677-B8DD-B5BC-17D5D3930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681" y="2505075"/>
            <a:ext cx="3810000" cy="375285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A person smiling for a picture&#10;&#10;Description automatically generated">
            <a:extLst>
              <a:ext uri="{FF2B5EF4-FFF2-40B4-BE49-F238E27FC236}">
                <a16:creationId xmlns:a16="http://schemas.microsoft.com/office/drawing/2014/main" id="{18D31562-3EC4-10F7-EAF8-604FD0594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709" y="2587039"/>
            <a:ext cx="2322345" cy="367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276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C1FD-6BA1-8178-1E92-9D9672E77DC6}"/>
              </a:ext>
            </a:extLst>
          </p:cNvPr>
          <p:cNvSpPr>
            <a:spLocks noGrp="1"/>
          </p:cNvSpPr>
          <p:nvPr>
            <p:ph type="title"/>
          </p:nvPr>
        </p:nvSpPr>
        <p:spPr/>
        <p:txBody>
          <a:bodyPr/>
          <a:lstStyle/>
          <a:p>
            <a:pPr algn="ctr"/>
            <a:r>
              <a:rPr lang="en-US" dirty="0">
                <a:solidFill>
                  <a:schemeClr val="accent2"/>
                </a:solidFill>
                <a:latin typeface="Abadi" panose="020B0604020104020204" pitchFamily="34" charset="0"/>
              </a:rPr>
              <a:t>Current 2024 – 2025 RESIDENT CLASS</a:t>
            </a:r>
            <a:endParaRPr lang="en-US" dirty="0">
              <a:latin typeface="Abadi" panose="020B0604020104020204" pitchFamily="34" charset="0"/>
            </a:endParaRPr>
          </a:p>
        </p:txBody>
      </p:sp>
      <p:sp>
        <p:nvSpPr>
          <p:cNvPr id="4" name="Text Placeholder 3">
            <a:extLst>
              <a:ext uri="{FF2B5EF4-FFF2-40B4-BE49-F238E27FC236}">
                <a16:creationId xmlns:a16="http://schemas.microsoft.com/office/drawing/2014/main" id="{A864273C-44A1-EAC7-AED0-987F8954AFBA}"/>
              </a:ext>
            </a:extLst>
          </p:cNvPr>
          <p:cNvSpPr>
            <a:spLocks noGrp="1"/>
          </p:cNvSpPr>
          <p:nvPr>
            <p:ph type="body" idx="1"/>
          </p:nvPr>
        </p:nvSpPr>
        <p:spPr/>
        <p:txBody>
          <a:bodyPr>
            <a:normAutofit lnSpcReduction="10000"/>
          </a:bodyPr>
          <a:lstStyle/>
          <a:p>
            <a:pPr algn="ctr"/>
            <a:r>
              <a:rPr lang="en-US" dirty="0">
                <a:solidFill>
                  <a:schemeClr val="bg1"/>
                </a:solidFill>
              </a:rPr>
              <a:t>Michael </a:t>
            </a:r>
            <a:r>
              <a:rPr lang="en-US" dirty="0" err="1">
                <a:solidFill>
                  <a:schemeClr val="bg1"/>
                </a:solidFill>
              </a:rPr>
              <a:t>Guyumdzhyan</a:t>
            </a:r>
            <a:endParaRPr lang="en-US" dirty="0">
              <a:solidFill>
                <a:schemeClr val="bg1"/>
              </a:solidFill>
            </a:endParaRPr>
          </a:p>
          <a:p>
            <a:pPr algn="ctr"/>
            <a:r>
              <a:rPr lang="en-US" dirty="0">
                <a:solidFill>
                  <a:schemeClr val="bg1"/>
                </a:solidFill>
              </a:rPr>
              <a:t>University of Washington</a:t>
            </a:r>
          </a:p>
        </p:txBody>
      </p:sp>
      <p:sp>
        <p:nvSpPr>
          <p:cNvPr id="6" name="Text Placeholder 5">
            <a:extLst>
              <a:ext uri="{FF2B5EF4-FFF2-40B4-BE49-F238E27FC236}">
                <a16:creationId xmlns:a16="http://schemas.microsoft.com/office/drawing/2014/main" id="{7FE049D9-8ED4-FFC9-97F5-A9B85D0D5D82}"/>
              </a:ext>
            </a:extLst>
          </p:cNvPr>
          <p:cNvSpPr>
            <a:spLocks noGrp="1"/>
          </p:cNvSpPr>
          <p:nvPr>
            <p:ph type="body" sz="quarter" idx="3"/>
          </p:nvPr>
        </p:nvSpPr>
        <p:spPr/>
        <p:txBody>
          <a:bodyPr>
            <a:normAutofit lnSpcReduction="10000"/>
          </a:bodyPr>
          <a:lstStyle/>
          <a:p>
            <a:pPr algn="ctr"/>
            <a:r>
              <a:rPr lang="en-US" dirty="0">
                <a:solidFill>
                  <a:schemeClr val="bg1"/>
                </a:solidFill>
              </a:rPr>
              <a:t>Sylvia Howard</a:t>
            </a:r>
          </a:p>
          <a:p>
            <a:pPr algn="ctr"/>
            <a:r>
              <a:rPr lang="en-US" dirty="0">
                <a:solidFill>
                  <a:schemeClr val="bg1"/>
                </a:solidFill>
              </a:rPr>
              <a:t>University of California – San Francisco</a:t>
            </a:r>
          </a:p>
        </p:txBody>
      </p:sp>
      <p:pic>
        <p:nvPicPr>
          <p:cNvPr id="8198" name="Picture 6" descr="A person smiling at the camera&#10;&#10;Description automatically generated">
            <a:extLst>
              <a:ext uri="{FF2B5EF4-FFF2-40B4-BE49-F238E27FC236}">
                <a16:creationId xmlns:a16="http://schemas.microsoft.com/office/drawing/2014/main" id="{E66FC1A5-140C-569D-B5E1-2528FDBB9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156" y="2819401"/>
            <a:ext cx="3067050" cy="30670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D8BEDA31-C548-215B-0F71-5A58BAFD9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666" y="2819401"/>
            <a:ext cx="3099709"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338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C1FD-6BA1-8178-1E92-9D9672E77DC6}"/>
              </a:ext>
            </a:extLst>
          </p:cNvPr>
          <p:cNvSpPr>
            <a:spLocks noGrp="1"/>
          </p:cNvSpPr>
          <p:nvPr>
            <p:ph type="title"/>
          </p:nvPr>
        </p:nvSpPr>
        <p:spPr/>
        <p:txBody>
          <a:bodyPr/>
          <a:lstStyle/>
          <a:p>
            <a:pPr algn="ctr"/>
            <a:r>
              <a:rPr lang="en-US" dirty="0">
                <a:solidFill>
                  <a:schemeClr val="accent2"/>
                </a:solidFill>
                <a:latin typeface="Abadi" panose="020B0604020104020204" pitchFamily="34" charset="0"/>
              </a:rPr>
              <a:t>Current 2024 – 2025 RESIDENT CLASS</a:t>
            </a:r>
            <a:endParaRPr lang="en-US" dirty="0">
              <a:latin typeface="Abadi" panose="020B0604020104020204" pitchFamily="34" charset="0"/>
            </a:endParaRPr>
          </a:p>
        </p:txBody>
      </p:sp>
      <p:sp>
        <p:nvSpPr>
          <p:cNvPr id="4" name="Text Placeholder 3">
            <a:extLst>
              <a:ext uri="{FF2B5EF4-FFF2-40B4-BE49-F238E27FC236}">
                <a16:creationId xmlns:a16="http://schemas.microsoft.com/office/drawing/2014/main" id="{A864273C-44A1-EAC7-AED0-987F8954AFBA}"/>
              </a:ext>
            </a:extLst>
          </p:cNvPr>
          <p:cNvSpPr>
            <a:spLocks noGrp="1"/>
          </p:cNvSpPr>
          <p:nvPr>
            <p:ph type="body" idx="1"/>
          </p:nvPr>
        </p:nvSpPr>
        <p:spPr/>
        <p:txBody>
          <a:bodyPr>
            <a:normAutofit lnSpcReduction="10000"/>
          </a:bodyPr>
          <a:lstStyle/>
          <a:p>
            <a:pPr algn="ctr"/>
            <a:r>
              <a:rPr lang="en-US" dirty="0">
                <a:solidFill>
                  <a:schemeClr val="bg1"/>
                </a:solidFill>
              </a:rPr>
              <a:t>Jackson “Jack” Madigan</a:t>
            </a:r>
          </a:p>
          <a:p>
            <a:pPr algn="ctr"/>
            <a:r>
              <a:rPr lang="en-US" dirty="0">
                <a:solidFill>
                  <a:schemeClr val="bg1"/>
                </a:solidFill>
              </a:rPr>
              <a:t>Virginia Commonwealth University</a:t>
            </a:r>
          </a:p>
        </p:txBody>
      </p:sp>
      <p:sp>
        <p:nvSpPr>
          <p:cNvPr id="6" name="Text Placeholder 5">
            <a:extLst>
              <a:ext uri="{FF2B5EF4-FFF2-40B4-BE49-F238E27FC236}">
                <a16:creationId xmlns:a16="http://schemas.microsoft.com/office/drawing/2014/main" id="{7FE049D9-8ED4-FFC9-97F5-A9B85D0D5D82}"/>
              </a:ext>
            </a:extLst>
          </p:cNvPr>
          <p:cNvSpPr>
            <a:spLocks noGrp="1"/>
          </p:cNvSpPr>
          <p:nvPr>
            <p:ph type="body" sz="quarter" idx="3"/>
          </p:nvPr>
        </p:nvSpPr>
        <p:spPr/>
        <p:txBody>
          <a:bodyPr>
            <a:normAutofit lnSpcReduction="10000"/>
          </a:bodyPr>
          <a:lstStyle/>
          <a:p>
            <a:pPr algn="ctr"/>
            <a:r>
              <a:rPr lang="en-US" dirty="0">
                <a:solidFill>
                  <a:schemeClr val="bg1"/>
                </a:solidFill>
              </a:rPr>
              <a:t>Hunter Smith</a:t>
            </a:r>
          </a:p>
          <a:p>
            <a:pPr algn="ctr"/>
            <a:r>
              <a:rPr lang="en-US" dirty="0">
                <a:solidFill>
                  <a:schemeClr val="bg1"/>
                </a:solidFill>
              </a:rPr>
              <a:t>University of Tennessee</a:t>
            </a:r>
          </a:p>
        </p:txBody>
      </p:sp>
      <p:pic>
        <p:nvPicPr>
          <p:cNvPr id="9218" name="Picture 2" descr="A person smiling for a picture&#10;&#10;Description automatically generated">
            <a:extLst>
              <a:ext uri="{FF2B5EF4-FFF2-40B4-BE49-F238E27FC236}">
                <a16:creationId xmlns:a16="http://schemas.microsoft.com/office/drawing/2014/main" id="{015FF5C0-EF39-A578-B600-8E5EF26FB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625" y="2819401"/>
            <a:ext cx="379095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 person smiling at the camera&#10;&#10;Description automatically generated">
            <a:extLst>
              <a:ext uri="{FF2B5EF4-FFF2-40B4-BE49-F238E27FC236}">
                <a16:creationId xmlns:a16="http://schemas.microsoft.com/office/drawing/2014/main" id="{3C73C71E-C687-E0C1-9FE4-8A709BBC2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719" y="2819401"/>
            <a:ext cx="34861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165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C1FD-6BA1-8178-1E92-9D9672E77DC6}"/>
              </a:ext>
            </a:extLst>
          </p:cNvPr>
          <p:cNvSpPr>
            <a:spLocks noGrp="1"/>
          </p:cNvSpPr>
          <p:nvPr>
            <p:ph type="title"/>
          </p:nvPr>
        </p:nvSpPr>
        <p:spPr/>
        <p:txBody>
          <a:bodyPr/>
          <a:lstStyle/>
          <a:p>
            <a:pPr algn="ctr"/>
            <a:r>
              <a:rPr lang="en-US" dirty="0">
                <a:solidFill>
                  <a:schemeClr val="accent2"/>
                </a:solidFill>
                <a:latin typeface="Abadi" panose="020B0604020104020204" pitchFamily="34" charset="0"/>
              </a:rPr>
              <a:t>Current 2024 – 2025 RESIDENT CLASS</a:t>
            </a:r>
            <a:endParaRPr lang="en-US" dirty="0">
              <a:latin typeface="Abadi" panose="020B0604020104020204" pitchFamily="34" charset="0"/>
            </a:endParaRPr>
          </a:p>
        </p:txBody>
      </p:sp>
      <p:sp>
        <p:nvSpPr>
          <p:cNvPr id="4" name="Text Placeholder 3">
            <a:extLst>
              <a:ext uri="{FF2B5EF4-FFF2-40B4-BE49-F238E27FC236}">
                <a16:creationId xmlns:a16="http://schemas.microsoft.com/office/drawing/2014/main" id="{A864273C-44A1-EAC7-AED0-987F8954AFBA}"/>
              </a:ext>
            </a:extLst>
          </p:cNvPr>
          <p:cNvSpPr>
            <a:spLocks noGrp="1"/>
          </p:cNvSpPr>
          <p:nvPr>
            <p:ph type="body" idx="1"/>
          </p:nvPr>
        </p:nvSpPr>
        <p:spPr>
          <a:xfrm>
            <a:off x="3435100" y="1690688"/>
            <a:ext cx="5157787" cy="823912"/>
          </a:xfrm>
        </p:spPr>
        <p:txBody>
          <a:bodyPr>
            <a:normAutofit lnSpcReduction="10000"/>
          </a:bodyPr>
          <a:lstStyle/>
          <a:p>
            <a:pPr algn="ctr"/>
            <a:r>
              <a:rPr lang="en-US" dirty="0">
                <a:solidFill>
                  <a:schemeClr val="bg1"/>
                </a:solidFill>
              </a:rPr>
              <a:t>Michelle Winkler-</a:t>
            </a:r>
            <a:r>
              <a:rPr lang="en-US" dirty="0" err="1">
                <a:solidFill>
                  <a:schemeClr val="bg1"/>
                </a:solidFill>
              </a:rPr>
              <a:t>Mallma</a:t>
            </a:r>
            <a:endParaRPr lang="en-US" dirty="0">
              <a:solidFill>
                <a:schemeClr val="bg1"/>
              </a:solidFill>
            </a:endParaRPr>
          </a:p>
          <a:p>
            <a:pPr algn="ctr"/>
            <a:r>
              <a:rPr lang="en-US" dirty="0">
                <a:solidFill>
                  <a:schemeClr val="bg1"/>
                </a:solidFill>
              </a:rPr>
              <a:t>Case Western</a:t>
            </a:r>
          </a:p>
        </p:txBody>
      </p:sp>
      <p:pic>
        <p:nvPicPr>
          <p:cNvPr id="10242" name="Picture 2" descr="A person with long hair smiling&#10;&#10;Description automatically generated">
            <a:extLst>
              <a:ext uri="{FF2B5EF4-FFF2-40B4-BE49-F238E27FC236}">
                <a16:creationId xmlns:a16="http://schemas.microsoft.com/office/drawing/2014/main" id="{98FE2C83-7478-42A5-A82E-2FEE43484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7903" y="2925304"/>
            <a:ext cx="2836194" cy="2836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277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C1FD-6BA1-8178-1E92-9D9672E77DC6}"/>
              </a:ext>
            </a:extLst>
          </p:cNvPr>
          <p:cNvSpPr>
            <a:spLocks noGrp="1"/>
          </p:cNvSpPr>
          <p:nvPr>
            <p:ph type="title"/>
          </p:nvPr>
        </p:nvSpPr>
        <p:spPr/>
        <p:txBody>
          <a:bodyPr/>
          <a:lstStyle/>
          <a:p>
            <a:pPr algn="ctr"/>
            <a:r>
              <a:rPr lang="en-US" dirty="0">
                <a:solidFill>
                  <a:schemeClr val="accent2"/>
                </a:solidFill>
                <a:latin typeface="Abadi" panose="020B0604020104020204" pitchFamily="34" charset="0"/>
              </a:rPr>
              <a:t>KEY DATA</a:t>
            </a:r>
          </a:p>
        </p:txBody>
      </p:sp>
      <p:sp>
        <p:nvSpPr>
          <p:cNvPr id="3" name="Subtitle 2">
            <a:extLst>
              <a:ext uri="{FF2B5EF4-FFF2-40B4-BE49-F238E27FC236}">
                <a16:creationId xmlns:a16="http://schemas.microsoft.com/office/drawing/2014/main" id="{EF92B405-DDA2-7BC0-44AE-6646A07F2D72}"/>
              </a:ext>
            </a:extLst>
          </p:cNvPr>
          <p:cNvSpPr>
            <a:spLocks noGrp="1"/>
          </p:cNvSpPr>
          <p:nvPr>
            <p:ph idx="1"/>
          </p:nvPr>
        </p:nvSpPr>
        <p:spPr>
          <a:xfrm>
            <a:off x="838200" y="1690688"/>
            <a:ext cx="10515600" cy="4351338"/>
          </a:xfrm>
        </p:spPr>
        <p:txBody>
          <a:bodyPr>
            <a:normAutofit/>
          </a:bodyPr>
          <a:lstStyle/>
          <a:p>
            <a:r>
              <a:rPr lang="en-US" b="1" dirty="0">
                <a:solidFill>
                  <a:schemeClr val="bg1"/>
                </a:solidFill>
                <a:effectLst>
                  <a:outerShdw blurRad="38100" dist="38100" dir="2700000" algn="tl">
                    <a:srgbClr val="000000">
                      <a:alpha val="43137"/>
                    </a:srgbClr>
                  </a:outerShdw>
                </a:effectLst>
                <a:latin typeface="Abadi" panose="020B0604020104020204" pitchFamily="34" charset="0"/>
              </a:rPr>
              <a:t>The Appalachian Highlands Community Dental Center Resident Class of 2024 have treated </a:t>
            </a:r>
            <a:r>
              <a:rPr lang="en-US" dirty="0">
                <a:solidFill>
                  <a:srgbClr val="FF6600"/>
                </a:solidFill>
                <a:latin typeface="Abadi" panose="020B0604020104020204" pitchFamily="34" charset="0"/>
              </a:rPr>
              <a:t>4,437 patients </a:t>
            </a:r>
            <a:r>
              <a:rPr lang="en-US" b="1" dirty="0">
                <a:solidFill>
                  <a:schemeClr val="bg1"/>
                </a:solidFill>
                <a:effectLst>
                  <a:outerShdw blurRad="38100" dist="38100" dir="2700000" algn="tl">
                    <a:srgbClr val="000000">
                      <a:alpha val="43137"/>
                    </a:srgbClr>
                  </a:outerShdw>
                </a:effectLst>
                <a:latin typeface="Abadi" panose="020B0604020104020204" pitchFamily="34" charset="0"/>
              </a:rPr>
              <a:t>since July 2024 and completed</a:t>
            </a:r>
            <a:r>
              <a:rPr lang="en-US" dirty="0">
                <a:solidFill>
                  <a:srgbClr val="FF6600"/>
                </a:solidFill>
                <a:latin typeface="Abadi" panose="020B0604020104020204" pitchFamily="34" charset="0"/>
              </a:rPr>
              <a:t> 11,511 visits</a:t>
            </a:r>
          </a:p>
          <a:p>
            <a:r>
              <a:rPr lang="en-US" b="1" dirty="0">
                <a:solidFill>
                  <a:schemeClr val="bg1"/>
                </a:solidFill>
                <a:effectLst>
                  <a:outerShdw blurRad="38100" dist="38100" dir="2700000" algn="tl">
                    <a:srgbClr val="000000">
                      <a:alpha val="43137"/>
                    </a:srgbClr>
                  </a:outerShdw>
                </a:effectLst>
                <a:latin typeface="Abadi" panose="020B0604020104020204" pitchFamily="34" charset="0"/>
              </a:rPr>
              <a:t>Appalachian Highlands Community Dental Center has seen </a:t>
            </a:r>
            <a:r>
              <a:rPr lang="en-US" dirty="0">
                <a:solidFill>
                  <a:srgbClr val="FF6600"/>
                </a:solidFill>
                <a:latin typeface="Abadi" panose="020B0604020104020204" pitchFamily="34" charset="0"/>
              </a:rPr>
              <a:t>32,193 patient visits </a:t>
            </a:r>
            <a:r>
              <a:rPr lang="en-US" b="1" dirty="0">
                <a:solidFill>
                  <a:schemeClr val="bg1"/>
                </a:solidFill>
                <a:effectLst>
                  <a:outerShdw blurRad="38100" dist="38100" dir="2700000" algn="tl">
                    <a:srgbClr val="000000">
                      <a:alpha val="43137"/>
                    </a:srgbClr>
                  </a:outerShdw>
                </a:effectLst>
                <a:latin typeface="Abadi" panose="020B0604020104020204" pitchFamily="34" charset="0"/>
              </a:rPr>
              <a:t>since inception March 13, 2020 through November 18, 2024</a:t>
            </a:r>
          </a:p>
          <a:p>
            <a:r>
              <a:rPr lang="en-US" b="1" dirty="0">
                <a:solidFill>
                  <a:schemeClr val="bg1"/>
                </a:solidFill>
                <a:effectLst>
                  <a:outerShdw blurRad="38100" dist="38100" dir="2700000" algn="tl">
                    <a:srgbClr val="000000">
                      <a:alpha val="43137"/>
                    </a:srgbClr>
                  </a:outerShdw>
                </a:effectLst>
                <a:latin typeface="Abadi" panose="020B0604020104020204" pitchFamily="34" charset="0"/>
              </a:rPr>
              <a:t>Appalachian Highlands Community Dental Center is welcoming its largest resident class in 2025, with 8 residents</a:t>
            </a:r>
          </a:p>
        </p:txBody>
      </p:sp>
      <p:pic>
        <p:nvPicPr>
          <p:cNvPr id="5" name="Picture 4" descr="A black background with white text&#10;&#10;Description automatically generated">
            <a:extLst>
              <a:ext uri="{FF2B5EF4-FFF2-40B4-BE49-F238E27FC236}">
                <a16:creationId xmlns:a16="http://schemas.microsoft.com/office/drawing/2014/main" id="{3F22E9BF-D080-CE7F-9EAC-C68A86B1D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0062" y="5660864"/>
            <a:ext cx="5200072" cy="832011"/>
          </a:xfrm>
          <a:prstGeom prst="rect">
            <a:avLst/>
          </a:prstGeom>
        </p:spPr>
      </p:pic>
    </p:spTree>
    <p:extLst>
      <p:ext uri="{BB962C8B-B14F-4D97-AF65-F5344CB8AC3E}">
        <p14:creationId xmlns:p14="http://schemas.microsoft.com/office/powerpoint/2010/main" val="2039233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C1FD-6BA1-8178-1E92-9D9672E77DC6}"/>
              </a:ext>
            </a:extLst>
          </p:cNvPr>
          <p:cNvSpPr>
            <a:spLocks noGrp="1"/>
          </p:cNvSpPr>
          <p:nvPr>
            <p:ph type="title"/>
          </p:nvPr>
        </p:nvSpPr>
        <p:spPr>
          <a:xfrm>
            <a:off x="838200" y="-39258"/>
            <a:ext cx="10515600" cy="1325563"/>
          </a:xfrm>
        </p:spPr>
        <p:txBody>
          <a:bodyPr/>
          <a:lstStyle/>
          <a:p>
            <a:pPr algn="ctr"/>
            <a:r>
              <a:rPr lang="en-US" dirty="0">
                <a:solidFill>
                  <a:schemeClr val="accent2"/>
                </a:solidFill>
                <a:latin typeface="Abadi" panose="020B0604020104020204" pitchFamily="34" charset="0"/>
              </a:rPr>
              <a:t>GAINING A FOOTPRINT – OUR RESIDENTS</a:t>
            </a:r>
          </a:p>
        </p:txBody>
      </p:sp>
      <p:pic>
        <p:nvPicPr>
          <p:cNvPr id="5" name="Picture 4" descr="A black background with white text&#10;&#10;Description automatically generated">
            <a:extLst>
              <a:ext uri="{FF2B5EF4-FFF2-40B4-BE49-F238E27FC236}">
                <a16:creationId xmlns:a16="http://schemas.microsoft.com/office/drawing/2014/main" id="{3F22E9BF-D080-CE7F-9EAC-C68A86B1D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801" y="5824148"/>
            <a:ext cx="5200072" cy="832011"/>
          </a:xfrm>
          <a:prstGeom prst="rect">
            <a:avLst/>
          </a:prstGeom>
        </p:spPr>
      </p:pic>
      <p:pic>
        <p:nvPicPr>
          <p:cNvPr id="6" name="Picture 5">
            <a:extLst>
              <a:ext uri="{FF2B5EF4-FFF2-40B4-BE49-F238E27FC236}">
                <a16:creationId xmlns:a16="http://schemas.microsoft.com/office/drawing/2014/main" id="{27C9993E-B7DB-335C-6463-A9539F3F34E1}"/>
              </a:ext>
            </a:extLst>
          </p:cNvPr>
          <p:cNvPicPr>
            <a:picLocks noChangeAspect="1"/>
          </p:cNvPicPr>
          <p:nvPr/>
        </p:nvPicPr>
        <p:blipFill>
          <a:blip r:embed="rId3"/>
          <a:stretch>
            <a:fillRect/>
          </a:stretch>
        </p:blipFill>
        <p:spPr>
          <a:xfrm>
            <a:off x="2264781" y="870857"/>
            <a:ext cx="7308171" cy="4865914"/>
          </a:xfrm>
          <a:prstGeom prst="rect">
            <a:avLst/>
          </a:prstGeom>
        </p:spPr>
      </p:pic>
    </p:spTree>
    <p:extLst>
      <p:ext uri="{BB962C8B-B14F-4D97-AF65-F5344CB8AC3E}">
        <p14:creationId xmlns:p14="http://schemas.microsoft.com/office/powerpoint/2010/main" val="2522713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C0BA8-B212-FB8C-37AA-EAB6D739ED88}"/>
              </a:ext>
            </a:extLst>
          </p:cNvPr>
          <p:cNvSpPr>
            <a:spLocks noGrp="1"/>
          </p:cNvSpPr>
          <p:nvPr>
            <p:ph type="title"/>
          </p:nvPr>
        </p:nvSpPr>
        <p:spPr>
          <a:xfrm>
            <a:off x="642769" y="-359228"/>
            <a:ext cx="4518134" cy="2127455"/>
          </a:xfrm>
        </p:spPr>
        <p:txBody>
          <a:bodyPr anchor="b">
            <a:normAutofit/>
          </a:bodyPr>
          <a:lstStyle/>
          <a:p>
            <a:pPr algn="ctr"/>
            <a:r>
              <a:rPr lang="en-US" dirty="0">
                <a:solidFill>
                  <a:srgbClr val="FF6600"/>
                </a:solidFill>
              </a:rPr>
              <a:t>JMH AEGD </a:t>
            </a:r>
            <a:br>
              <a:rPr lang="en-US" dirty="0">
                <a:solidFill>
                  <a:srgbClr val="FF6600"/>
                </a:solidFill>
              </a:rPr>
            </a:br>
            <a:r>
              <a:rPr lang="en-US" dirty="0">
                <a:solidFill>
                  <a:srgbClr val="FF6600"/>
                </a:solidFill>
              </a:rPr>
              <a:t>Class of 2026</a:t>
            </a:r>
          </a:p>
        </p:txBody>
      </p:sp>
      <p:sp>
        <p:nvSpPr>
          <p:cNvPr id="3" name="Content Placeholder 2">
            <a:extLst>
              <a:ext uri="{FF2B5EF4-FFF2-40B4-BE49-F238E27FC236}">
                <a16:creationId xmlns:a16="http://schemas.microsoft.com/office/drawing/2014/main" id="{593BA8FE-3B98-253F-013F-BFABDC33FC4B}"/>
              </a:ext>
            </a:extLst>
          </p:cNvPr>
          <p:cNvSpPr>
            <a:spLocks noGrp="1"/>
          </p:cNvSpPr>
          <p:nvPr>
            <p:ph idx="1"/>
          </p:nvPr>
        </p:nvSpPr>
        <p:spPr>
          <a:xfrm>
            <a:off x="642769" y="2200244"/>
            <a:ext cx="4518134" cy="2457511"/>
          </a:xfrm>
        </p:spPr>
        <p:txBody>
          <a:bodyPr>
            <a:noAutofit/>
          </a:bodyPr>
          <a:lstStyle/>
          <a:p>
            <a:pPr marL="342900" indent="-342900">
              <a:buAutoNum type="arabicPeriod"/>
            </a:pPr>
            <a:r>
              <a:rPr lang="en-US" b="1" dirty="0">
                <a:solidFill>
                  <a:schemeClr val="bg1"/>
                </a:solidFill>
                <a:effectLst>
                  <a:outerShdw blurRad="38100" dist="38100" dir="2700000" algn="tl">
                    <a:srgbClr val="000000">
                      <a:alpha val="43137"/>
                    </a:srgbClr>
                  </a:outerShdw>
                </a:effectLst>
              </a:rPr>
              <a:t>Elaina Fridley – Louisville </a:t>
            </a:r>
          </a:p>
          <a:p>
            <a:pPr marL="342900" indent="-342900">
              <a:buAutoNum type="arabicPeriod"/>
            </a:pPr>
            <a:endParaRPr lang="en-US" b="1" dirty="0">
              <a:solidFill>
                <a:schemeClr val="bg1"/>
              </a:solidFill>
              <a:effectLst>
                <a:outerShdw blurRad="38100" dist="38100" dir="2700000" algn="tl">
                  <a:srgbClr val="000000">
                    <a:alpha val="43137"/>
                  </a:srgbClr>
                </a:outerShdw>
              </a:effectLst>
            </a:endParaRPr>
          </a:p>
          <a:p>
            <a:pPr marL="342900" indent="-342900">
              <a:buAutoNum type="arabicPeriod"/>
            </a:pPr>
            <a:r>
              <a:rPr lang="en-US" b="1" dirty="0">
                <a:solidFill>
                  <a:schemeClr val="bg1"/>
                </a:solidFill>
                <a:effectLst>
                  <a:outerShdw blurRad="38100" dist="38100" dir="2700000" algn="tl">
                    <a:srgbClr val="000000">
                      <a:alpha val="43137"/>
                    </a:srgbClr>
                  </a:outerShdw>
                </a:effectLst>
              </a:rPr>
              <a:t>Laura Brailsford - MUSC</a:t>
            </a:r>
          </a:p>
          <a:p>
            <a:pPr marL="0" indent="0">
              <a:buNone/>
            </a:pPr>
            <a:endParaRPr lang="en-US" b="1" dirty="0">
              <a:solidFill>
                <a:schemeClr val="bg1"/>
              </a:solidFill>
              <a:effectLst>
                <a:outerShdw blurRad="38100" dist="38100" dir="2700000" algn="tl">
                  <a:srgbClr val="000000">
                    <a:alpha val="43137"/>
                  </a:srgbClr>
                </a:outerShdw>
              </a:effectLst>
            </a:endParaRPr>
          </a:p>
          <a:p>
            <a:pPr marL="0" indent="0">
              <a:buNone/>
            </a:pPr>
            <a:r>
              <a:rPr lang="en-US" b="1" dirty="0">
                <a:solidFill>
                  <a:schemeClr val="bg1"/>
                </a:solidFill>
                <a:effectLst>
                  <a:outerShdw blurRad="38100" dist="38100" dir="2700000" algn="tl">
                    <a:srgbClr val="000000">
                      <a:alpha val="43137"/>
                    </a:srgbClr>
                  </a:outerShdw>
                </a:effectLst>
              </a:rPr>
              <a:t>3.    Jarrett. Adkins – VCU</a:t>
            </a:r>
          </a:p>
          <a:p>
            <a:pPr marL="0" indent="0">
              <a:buNone/>
            </a:pPr>
            <a:endParaRPr lang="en-US" b="1" dirty="0">
              <a:solidFill>
                <a:schemeClr val="bg1"/>
              </a:solidFill>
              <a:effectLst>
                <a:outerShdw blurRad="38100" dist="38100" dir="2700000" algn="tl">
                  <a:srgbClr val="000000">
                    <a:alpha val="43137"/>
                  </a:srgbClr>
                </a:outerShdw>
              </a:effectLst>
            </a:endParaRPr>
          </a:p>
          <a:p>
            <a:pPr marL="0" indent="0">
              <a:buNone/>
            </a:pPr>
            <a:r>
              <a:rPr lang="en-US" b="1" dirty="0">
                <a:solidFill>
                  <a:schemeClr val="bg1"/>
                </a:solidFill>
                <a:effectLst>
                  <a:outerShdw blurRad="38100" dist="38100" dir="2700000" algn="tl">
                    <a:srgbClr val="000000">
                      <a:alpha val="43137"/>
                    </a:srgbClr>
                  </a:outerShdw>
                </a:effectLst>
              </a:rPr>
              <a:t>4.   Gavin Chen – Harvard</a:t>
            </a:r>
          </a:p>
        </p:txBody>
      </p:sp>
      <p:pic>
        <p:nvPicPr>
          <p:cNvPr id="5" name="Picture 4" descr="A person smiling at the camera&#10;&#10;Description automatically generated">
            <a:extLst>
              <a:ext uri="{FF2B5EF4-FFF2-40B4-BE49-F238E27FC236}">
                <a16:creationId xmlns:a16="http://schemas.microsoft.com/office/drawing/2014/main" id="{5365F76D-721B-61D8-E02F-72B614ADB4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27425" b="2"/>
          <a:stretch/>
        </p:blipFill>
        <p:spPr bwMode="auto">
          <a:xfrm rot="5400000">
            <a:off x="5879259" y="-47259"/>
            <a:ext cx="3089542" cy="31840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in a blue shirt&#10;&#10;Description automatically generated">
            <a:extLst>
              <a:ext uri="{FF2B5EF4-FFF2-40B4-BE49-F238E27FC236}">
                <a16:creationId xmlns:a16="http://schemas.microsoft.com/office/drawing/2014/main" id="{99A6D354-D669-7A2D-041D-56F97ADC7F74}"/>
              </a:ext>
            </a:extLst>
          </p:cNvPr>
          <p:cNvPicPr>
            <a:picLocks noChangeAspect="1"/>
          </p:cNvPicPr>
          <p:nvPr/>
        </p:nvPicPr>
        <p:blipFill>
          <a:blip r:embed="rId3"/>
          <a:srcRect r="4" b="27230"/>
          <a:stretch/>
        </p:blipFill>
        <p:spPr>
          <a:xfrm>
            <a:off x="9007941" y="3"/>
            <a:ext cx="3184061" cy="3089543"/>
          </a:xfrm>
          <a:prstGeom prst="rect">
            <a:avLst/>
          </a:prstGeom>
        </p:spPr>
      </p:pic>
      <p:pic>
        <p:nvPicPr>
          <p:cNvPr id="6" name="Picture 5" descr="A person in a suit smiling&#10;&#10;Description automatically generated">
            <a:extLst>
              <a:ext uri="{FF2B5EF4-FFF2-40B4-BE49-F238E27FC236}">
                <a16:creationId xmlns:a16="http://schemas.microsoft.com/office/drawing/2014/main" id="{112A5B8C-2EB7-071A-DBAD-D787C2BDD39C}"/>
              </a:ext>
            </a:extLst>
          </p:cNvPr>
          <p:cNvPicPr>
            <a:picLocks noChangeAspect="1"/>
          </p:cNvPicPr>
          <p:nvPr/>
        </p:nvPicPr>
        <p:blipFill>
          <a:blip r:embed="rId4"/>
          <a:srcRect l="5122" r="10385" b="-1"/>
          <a:stretch/>
        </p:blipFill>
        <p:spPr>
          <a:xfrm>
            <a:off x="9007941" y="3089540"/>
            <a:ext cx="3184059" cy="3768460"/>
          </a:xfrm>
          <a:prstGeom prst="rect">
            <a:avLst/>
          </a:prstGeom>
        </p:spPr>
      </p:pic>
      <p:pic>
        <p:nvPicPr>
          <p:cNvPr id="9" name="Picture 2" descr="Rural Dental Scholarship Fund">
            <a:extLst>
              <a:ext uri="{FF2B5EF4-FFF2-40B4-BE49-F238E27FC236}">
                <a16:creationId xmlns:a16="http://schemas.microsoft.com/office/drawing/2014/main" id="{F8D74686-CB57-B843-98A9-7701202CF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087" r="2" b="9969"/>
          <a:stretch/>
        </p:blipFill>
        <p:spPr bwMode="auto">
          <a:xfrm>
            <a:off x="5832001" y="3077010"/>
            <a:ext cx="3184053" cy="3780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522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256A8-D2D6-99C5-801C-7FF042AD6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D53B4B-5058-D3A1-0D6F-C52CB4E61143}"/>
              </a:ext>
            </a:extLst>
          </p:cNvPr>
          <p:cNvSpPr>
            <a:spLocks noGrp="1"/>
          </p:cNvSpPr>
          <p:nvPr>
            <p:ph type="title"/>
          </p:nvPr>
        </p:nvSpPr>
        <p:spPr>
          <a:xfrm>
            <a:off x="642770" y="-582681"/>
            <a:ext cx="4518134" cy="2127455"/>
          </a:xfrm>
        </p:spPr>
        <p:txBody>
          <a:bodyPr anchor="b">
            <a:normAutofit/>
          </a:bodyPr>
          <a:lstStyle/>
          <a:p>
            <a:pPr algn="ctr"/>
            <a:r>
              <a:rPr lang="en-US" dirty="0">
                <a:solidFill>
                  <a:srgbClr val="FF6600"/>
                </a:solidFill>
              </a:rPr>
              <a:t>JMH AEGD </a:t>
            </a:r>
            <a:br>
              <a:rPr lang="en-US" dirty="0">
                <a:solidFill>
                  <a:srgbClr val="FF6600"/>
                </a:solidFill>
              </a:rPr>
            </a:br>
            <a:r>
              <a:rPr lang="en-US" dirty="0">
                <a:solidFill>
                  <a:srgbClr val="FF6600"/>
                </a:solidFill>
              </a:rPr>
              <a:t>Class of 2026</a:t>
            </a:r>
          </a:p>
        </p:txBody>
      </p:sp>
      <p:sp>
        <p:nvSpPr>
          <p:cNvPr id="3" name="Content Placeholder 2">
            <a:extLst>
              <a:ext uri="{FF2B5EF4-FFF2-40B4-BE49-F238E27FC236}">
                <a16:creationId xmlns:a16="http://schemas.microsoft.com/office/drawing/2014/main" id="{F0253907-BF6C-4769-05A2-F0AD8E179030}"/>
              </a:ext>
            </a:extLst>
          </p:cNvPr>
          <p:cNvSpPr>
            <a:spLocks noGrp="1"/>
          </p:cNvSpPr>
          <p:nvPr>
            <p:ph idx="1"/>
          </p:nvPr>
        </p:nvSpPr>
        <p:spPr>
          <a:xfrm>
            <a:off x="642770" y="1711393"/>
            <a:ext cx="4518134" cy="2457511"/>
          </a:xfrm>
        </p:spPr>
        <p:txBody>
          <a:bodyPr>
            <a:noAutofit/>
          </a:bodyPr>
          <a:lstStyle/>
          <a:p>
            <a:pPr marL="0" indent="0">
              <a:buNone/>
            </a:pPr>
            <a:r>
              <a:rPr lang="en-US" b="1" dirty="0">
                <a:solidFill>
                  <a:schemeClr val="bg1"/>
                </a:solidFill>
                <a:effectLst>
                  <a:outerShdw blurRad="38100" dist="38100" dir="2700000" algn="tl">
                    <a:srgbClr val="000000">
                      <a:alpha val="43137"/>
                    </a:srgbClr>
                  </a:outerShdw>
                </a:effectLst>
              </a:rPr>
              <a:t>5. Elizabeth Day - Detroit Mercy</a:t>
            </a:r>
          </a:p>
          <a:p>
            <a:pPr marL="0" indent="0">
              <a:buNone/>
            </a:pPr>
            <a:endParaRPr lang="en-US" b="1" dirty="0">
              <a:solidFill>
                <a:schemeClr val="bg1"/>
              </a:solidFill>
              <a:effectLst>
                <a:outerShdw blurRad="38100" dist="38100" dir="2700000" algn="tl">
                  <a:srgbClr val="000000">
                    <a:alpha val="43137"/>
                  </a:srgbClr>
                </a:outerShdw>
              </a:effectLst>
            </a:endParaRPr>
          </a:p>
          <a:p>
            <a:pPr marL="0" indent="0">
              <a:buNone/>
            </a:pPr>
            <a:r>
              <a:rPr lang="en-US" b="1" dirty="0">
                <a:solidFill>
                  <a:schemeClr val="bg1"/>
                </a:solidFill>
                <a:effectLst>
                  <a:outerShdw blurRad="38100" dist="38100" dir="2700000" algn="tl">
                    <a:srgbClr val="000000">
                      <a:alpha val="43137"/>
                    </a:srgbClr>
                  </a:outerShdw>
                </a:effectLst>
              </a:rPr>
              <a:t>6. Kara “Madison” Booth – University of TN</a:t>
            </a:r>
          </a:p>
          <a:p>
            <a:pPr marL="0" indent="0">
              <a:buNone/>
            </a:pPr>
            <a:endParaRPr lang="en-US" b="1" dirty="0">
              <a:solidFill>
                <a:schemeClr val="bg1"/>
              </a:solidFill>
              <a:effectLst>
                <a:outerShdw blurRad="38100" dist="38100" dir="2700000" algn="tl">
                  <a:srgbClr val="000000">
                    <a:alpha val="43137"/>
                  </a:srgbClr>
                </a:outerShdw>
              </a:effectLst>
            </a:endParaRPr>
          </a:p>
          <a:p>
            <a:pPr marL="0" indent="0">
              <a:buNone/>
            </a:pPr>
            <a:r>
              <a:rPr lang="en-US" b="1" dirty="0">
                <a:solidFill>
                  <a:schemeClr val="bg1"/>
                </a:solidFill>
                <a:effectLst>
                  <a:outerShdw blurRad="38100" dist="38100" dir="2700000" algn="tl">
                    <a:srgbClr val="000000">
                      <a:alpha val="43137"/>
                    </a:srgbClr>
                  </a:outerShdw>
                </a:effectLst>
              </a:rPr>
              <a:t>7. Dana </a:t>
            </a:r>
            <a:r>
              <a:rPr lang="en-US" b="1" dirty="0" err="1">
                <a:solidFill>
                  <a:schemeClr val="bg1"/>
                </a:solidFill>
                <a:effectLst>
                  <a:outerShdw blurRad="38100" dist="38100" dir="2700000" algn="tl">
                    <a:srgbClr val="000000">
                      <a:alpha val="43137"/>
                    </a:srgbClr>
                  </a:outerShdw>
                </a:effectLst>
              </a:rPr>
              <a:t>Sembera</a:t>
            </a:r>
            <a:r>
              <a:rPr lang="en-US" b="1" dirty="0">
                <a:solidFill>
                  <a:schemeClr val="bg1"/>
                </a:solidFill>
                <a:effectLst>
                  <a:outerShdw blurRad="38100" dist="38100" dir="2700000" algn="tl">
                    <a:srgbClr val="000000">
                      <a:alpha val="43137"/>
                    </a:srgbClr>
                  </a:outerShdw>
                </a:effectLst>
              </a:rPr>
              <a:t> – Howard </a:t>
            </a:r>
          </a:p>
          <a:p>
            <a:pPr marL="0" indent="0">
              <a:buNone/>
            </a:pPr>
            <a:endParaRPr lang="en-US" b="1" dirty="0">
              <a:solidFill>
                <a:schemeClr val="bg1"/>
              </a:solidFill>
              <a:effectLst>
                <a:outerShdw blurRad="38100" dist="38100" dir="2700000" algn="tl">
                  <a:srgbClr val="000000">
                    <a:alpha val="43137"/>
                  </a:srgbClr>
                </a:outerShdw>
              </a:effectLst>
            </a:endParaRPr>
          </a:p>
          <a:p>
            <a:pPr marL="0" indent="0">
              <a:buNone/>
            </a:pPr>
            <a:r>
              <a:rPr lang="en-US" b="1" dirty="0">
                <a:solidFill>
                  <a:schemeClr val="bg1"/>
                </a:solidFill>
                <a:effectLst>
                  <a:outerShdw blurRad="38100" dist="38100" dir="2700000" algn="tl">
                    <a:srgbClr val="000000">
                      <a:alpha val="43137"/>
                    </a:srgbClr>
                  </a:outerShdw>
                </a:effectLst>
              </a:rPr>
              <a:t>8. Brandon Singh - Howard</a:t>
            </a:r>
          </a:p>
        </p:txBody>
      </p:sp>
      <p:pic>
        <p:nvPicPr>
          <p:cNvPr id="14" name="Picture 13" descr="A person smiling for a picture&#10;&#10;Description automatically generated">
            <a:extLst>
              <a:ext uri="{FF2B5EF4-FFF2-40B4-BE49-F238E27FC236}">
                <a16:creationId xmlns:a16="http://schemas.microsoft.com/office/drawing/2014/main" id="{BF1C5AC9-ACBA-3A3A-CE7B-38C65373CC90}"/>
              </a:ext>
            </a:extLst>
          </p:cNvPr>
          <p:cNvPicPr>
            <a:picLocks noChangeAspect="1"/>
          </p:cNvPicPr>
          <p:nvPr/>
        </p:nvPicPr>
        <p:blipFill>
          <a:blip r:embed="rId2"/>
          <a:srcRect l="14342" r="7587" b="-5"/>
          <a:stretch/>
        </p:blipFill>
        <p:spPr>
          <a:xfrm>
            <a:off x="5832000" y="10"/>
            <a:ext cx="3184061" cy="3089532"/>
          </a:xfrm>
          <a:prstGeom prst="rect">
            <a:avLst/>
          </a:prstGeom>
        </p:spPr>
      </p:pic>
      <p:pic>
        <p:nvPicPr>
          <p:cNvPr id="12" name="Picture 11" descr="A person smiling for a selfie&#10;&#10;Description automatically generated">
            <a:extLst>
              <a:ext uri="{FF2B5EF4-FFF2-40B4-BE49-F238E27FC236}">
                <a16:creationId xmlns:a16="http://schemas.microsoft.com/office/drawing/2014/main" id="{B542F857-7C64-6EDD-70BD-C0A011169C05}"/>
              </a:ext>
            </a:extLst>
          </p:cNvPr>
          <p:cNvPicPr>
            <a:picLocks noChangeAspect="1"/>
          </p:cNvPicPr>
          <p:nvPr/>
        </p:nvPicPr>
        <p:blipFill>
          <a:blip r:embed="rId3"/>
          <a:srcRect l="6731" r="4" b="4"/>
          <a:stretch/>
        </p:blipFill>
        <p:spPr>
          <a:xfrm>
            <a:off x="9007941" y="3"/>
            <a:ext cx="3184061" cy="3089543"/>
          </a:xfrm>
          <a:prstGeom prst="rect">
            <a:avLst/>
          </a:prstGeom>
        </p:spPr>
      </p:pic>
      <p:pic>
        <p:nvPicPr>
          <p:cNvPr id="4" name="Picture 3" descr="A person smiling at the camera&#10;&#10;Description automatically generated">
            <a:extLst>
              <a:ext uri="{FF2B5EF4-FFF2-40B4-BE49-F238E27FC236}">
                <a16:creationId xmlns:a16="http://schemas.microsoft.com/office/drawing/2014/main" id="{B68855B9-D548-20AA-CDDC-FC81BB67F5FB}"/>
              </a:ext>
            </a:extLst>
          </p:cNvPr>
          <p:cNvPicPr>
            <a:picLocks noChangeAspect="1"/>
          </p:cNvPicPr>
          <p:nvPr/>
        </p:nvPicPr>
        <p:blipFill>
          <a:blip r:embed="rId4"/>
          <a:srcRect l="8313" r="8315" b="1"/>
          <a:stretch/>
        </p:blipFill>
        <p:spPr>
          <a:xfrm flipH="1">
            <a:off x="9007941" y="3089540"/>
            <a:ext cx="3184059" cy="3768460"/>
          </a:xfrm>
          <a:prstGeom prst="rect">
            <a:avLst/>
          </a:prstGeom>
        </p:spPr>
      </p:pic>
      <p:pic>
        <p:nvPicPr>
          <p:cNvPr id="16" name="Picture 15" descr="A person smiling at the camera&#10;&#10;Description automatically generated">
            <a:extLst>
              <a:ext uri="{FF2B5EF4-FFF2-40B4-BE49-F238E27FC236}">
                <a16:creationId xmlns:a16="http://schemas.microsoft.com/office/drawing/2014/main" id="{ADA33582-3F4A-15F7-0B0E-D8FB949F04F8}"/>
              </a:ext>
            </a:extLst>
          </p:cNvPr>
          <p:cNvPicPr>
            <a:picLocks noChangeAspect="1"/>
          </p:cNvPicPr>
          <p:nvPr/>
        </p:nvPicPr>
        <p:blipFill>
          <a:blip r:embed="rId5"/>
          <a:srcRect l="12696" r="9599" b="-4"/>
          <a:stretch/>
        </p:blipFill>
        <p:spPr>
          <a:xfrm>
            <a:off x="5832001" y="3077010"/>
            <a:ext cx="3184053" cy="3780990"/>
          </a:xfrm>
          <a:prstGeom prst="rect">
            <a:avLst/>
          </a:prstGeom>
        </p:spPr>
      </p:pic>
    </p:spTree>
    <p:extLst>
      <p:ext uri="{BB962C8B-B14F-4D97-AF65-F5344CB8AC3E}">
        <p14:creationId xmlns:p14="http://schemas.microsoft.com/office/powerpoint/2010/main" val="2653614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348" name="Rectangle 13347">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5346D0B-7BA9-CE50-0ED4-D99808F6A6EC}"/>
              </a:ext>
            </a:extLst>
          </p:cNvPr>
          <p:cNvSpPr txBox="1"/>
          <p:nvPr/>
        </p:nvSpPr>
        <p:spPr>
          <a:xfrm>
            <a:off x="750825" y="13233"/>
            <a:ext cx="10515600" cy="184001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200" kern="1200" dirty="0">
                <a:solidFill>
                  <a:schemeClr val="accent2"/>
                </a:solidFill>
                <a:latin typeface="Abadi" panose="020B0604020104020204" pitchFamily="34" charset="0"/>
                <a:ea typeface="+mj-ea"/>
                <a:cs typeface="+mj-cs"/>
              </a:rPr>
              <a:t>AHCDC - </a:t>
            </a:r>
            <a:r>
              <a:rPr lang="en-US" sz="5200" i="1" kern="1200" dirty="0">
                <a:solidFill>
                  <a:schemeClr val="accent2"/>
                </a:solidFill>
                <a:latin typeface="Abadi" panose="020B0604020104020204" pitchFamily="34" charset="0"/>
                <a:ea typeface="+mj-ea"/>
                <a:cs typeface="+mj-cs"/>
              </a:rPr>
              <a:t>In The News</a:t>
            </a:r>
          </a:p>
        </p:txBody>
      </p:sp>
      <p:pic>
        <p:nvPicPr>
          <p:cNvPr id="13326" name="Picture 14" descr="A person and person in white scrubs and masks&#10;&#10;Description automatically generated">
            <a:extLst>
              <a:ext uri="{FF2B5EF4-FFF2-40B4-BE49-F238E27FC236}">
                <a16:creationId xmlns:a16="http://schemas.microsoft.com/office/drawing/2014/main" id="{FD0A988D-FEE3-D1F6-E15E-B44B5D6E7C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64" r="14412" b="2"/>
          <a:stretch/>
        </p:blipFill>
        <p:spPr bwMode="auto">
          <a:xfrm>
            <a:off x="168515" y="1967566"/>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A newspaper with a group of people&#10;&#10;Description automatically generated">
            <a:extLst>
              <a:ext uri="{FF2B5EF4-FFF2-40B4-BE49-F238E27FC236}">
                <a16:creationId xmlns:a16="http://schemas.microsoft.com/office/drawing/2014/main" id="{A346E9DD-9206-1ABE-29A8-4F9C1ADAEA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56" r="-2" b="19646"/>
          <a:stretch/>
        </p:blipFill>
        <p:spPr bwMode="auto">
          <a:xfrm>
            <a:off x="3164896" y="1967565"/>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A newspaper article of a person talking to a group of men&#10;&#10;Description automatically generated">
            <a:extLst>
              <a:ext uri="{FF2B5EF4-FFF2-40B4-BE49-F238E27FC236}">
                <a16:creationId xmlns:a16="http://schemas.microsoft.com/office/drawing/2014/main" id="{B8089746-641A-5D46-4A48-41C6E3AC11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513" r="9657" b="3"/>
          <a:stretch/>
        </p:blipFill>
        <p:spPr bwMode="auto">
          <a:xfrm>
            <a:off x="6094475" y="1967565"/>
            <a:ext cx="2827865" cy="3731891"/>
          </a:xfrm>
          <a:prstGeom prst="rect">
            <a:avLst/>
          </a:prstGeom>
          <a:noFill/>
          <a:extLst>
            <a:ext uri="{909E8E84-426E-40DD-AFC4-6F175D3DCCD1}">
              <a14:hiddenFill xmlns:a14="http://schemas.microsoft.com/office/drawing/2010/main">
                <a:solidFill>
                  <a:srgbClr val="FFFFFF"/>
                </a:solidFill>
              </a14:hiddenFill>
            </a:ext>
          </a:extLst>
        </p:spPr>
      </p:pic>
      <p:pic>
        <p:nvPicPr>
          <p:cNvPr id="13328" name="Picture 16" descr="A newspaper article with text&#10;&#10;Description automatically generated">
            <a:extLst>
              <a:ext uri="{FF2B5EF4-FFF2-40B4-BE49-F238E27FC236}">
                <a16:creationId xmlns:a16="http://schemas.microsoft.com/office/drawing/2014/main" id="{1EFAA447-5C68-A165-9C8E-677AE5BC7E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1021"/>
          <a:stretch/>
        </p:blipFill>
        <p:spPr bwMode="auto">
          <a:xfrm>
            <a:off x="9195620" y="1967565"/>
            <a:ext cx="2827865" cy="3731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967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20">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C8C1FD-6BA1-8178-1E92-9D9672E77DC6}"/>
              </a:ext>
            </a:extLst>
          </p:cNvPr>
          <p:cNvSpPr>
            <a:spLocks noGrp="1"/>
          </p:cNvSpPr>
          <p:nvPr>
            <p:ph type="title"/>
          </p:nvPr>
        </p:nvSpPr>
        <p:spPr>
          <a:xfrm>
            <a:off x="438913" y="681038"/>
            <a:ext cx="4832802" cy="1422082"/>
          </a:xfrm>
        </p:spPr>
        <p:txBody>
          <a:bodyPr>
            <a:normAutofit/>
          </a:bodyPr>
          <a:lstStyle/>
          <a:p>
            <a:pPr algn="ctr"/>
            <a:r>
              <a:rPr lang="en-US" sz="3400" b="1" dirty="0">
                <a:solidFill>
                  <a:schemeClr val="accent2"/>
                </a:solidFill>
                <a:latin typeface="Abadi" panose="020B0604020104020204" pitchFamily="34" charset="0"/>
              </a:rPr>
              <a:t>mini – MOM Projects</a:t>
            </a:r>
            <a:br>
              <a:rPr lang="en-US" sz="3400" b="1" dirty="0">
                <a:solidFill>
                  <a:schemeClr val="accent2"/>
                </a:solidFill>
                <a:latin typeface="Abadi" panose="020B0604020104020204" pitchFamily="34" charset="0"/>
              </a:rPr>
            </a:br>
            <a:r>
              <a:rPr lang="en-US" sz="3400" b="1" dirty="0">
                <a:solidFill>
                  <a:schemeClr val="accent2"/>
                </a:solidFill>
                <a:latin typeface="Abadi" panose="020B0604020104020204" pitchFamily="34" charset="0"/>
              </a:rPr>
              <a:t>Mission of Mercy</a:t>
            </a:r>
          </a:p>
        </p:txBody>
      </p:sp>
      <p:sp>
        <p:nvSpPr>
          <p:cNvPr id="18" name="Rectangle 1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EF92B405-DDA2-7BC0-44AE-6646A07F2D72}"/>
              </a:ext>
            </a:extLst>
          </p:cNvPr>
          <p:cNvSpPr>
            <a:spLocks noGrp="1"/>
          </p:cNvSpPr>
          <p:nvPr>
            <p:ph idx="1"/>
          </p:nvPr>
        </p:nvSpPr>
        <p:spPr>
          <a:xfrm>
            <a:off x="438912" y="2339145"/>
            <a:ext cx="4832803" cy="3837817"/>
          </a:xfrm>
        </p:spPr>
        <p:txBody>
          <a:bodyPr>
            <a:normAutofit/>
          </a:bodyPr>
          <a:lstStyle/>
          <a:p>
            <a:r>
              <a:rPr lang="en-US" sz="2000" b="1" dirty="0">
                <a:solidFill>
                  <a:schemeClr val="bg1"/>
                </a:solidFill>
                <a:effectLst>
                  <a:outerShdw blurRad="38100" dist="38100" dir="2700000" algn="tl">
                    <a:srgbClr val="000000">
                      <a:alpha val="43137"/>
                    </a:srgbClr>
                  </a:outerShdw>
                </a:effectLst>
                <a:latin typeface="Abadi" panose="020B0604020104020204" pitchFamily="34" charset="0"/>
              </a:rPr>
              <a:t>3 Projects Annually</a:t>
            </a:r>
          </a:p>
          <a:p>
            <a:pPr lvl="1"/>
            <a:r>
              <a:rPr lang="en-US" sz="2000" b="1" dirty="0">
                <a:solidFill>
                  <a:schemeClr val="bg1"/>
                </a:solidFill>
                <a:effectLst>
                  <a:outerShdw blurRad="38100" dist="38100" dir="2700000" algn="tl">
                    <a:srgbClr val="000000">
                      <a:alpha val="43137"/>
                    </a:srgbClr>
                  </a:outerShdw>
                </a:effectLst>
                <a:latin typeface="Abadi" panose="020B0604020104020204" pitchFamily="34" charset="0"/>
              </a:rPr>
              <a:t>2020 – 2</a:t>
            </a:r>
          </a:p>
          <a:p>
            <a:pPr lvl="1"/>
            <a:r>
              <a:rPr lang="en-US" sz="2000" b="1" dirty="0">
                <a:solidFill>
                  <a:schemeClr val="bg1"/>
                </a:solidFill>
                <a:effectLst>
                  <a:outerShdw blurRad="38100" dist="38100" dir="2700000" algn="tl">
                    <a:srgbClr val="000000">
                      <a:alpha val="43137"/>
                    </a:srgbClr>
                  </a:outerShdw>
                </a:effectLst>
                <a:latin typeface="Abadi" panose="020B0604020104020204" pitchFamily="34" charset="0"/>
              </a:rPr>
              <a:t>2021 – 3</a:t>
            </a:r>
          </a:p>
          <a:p>
            <a:pPr lvl="1"/>
            <a:r>
              <a:rPr lang="en-US" sz="2000" b="1" dirty="0">
                <a:solidFill>
                  <a:schemeClr val="bg1"/>
                </a:solidFill>
                <a:effectLst>
                  <a:outerShdw blurRad="38100" dist="38100" dir="2700000" algn="tl">
                    <a:srgbClr val="000000">
                      <a:alpha val="43137"/>
                    </a:srgbClr>
                  </a:outerShdw>
                </a:effectLst>
                <a:latin typeface="Abadi" panose="020B0604020104020204" pitchFamily="34" charset="0"/>
              </a:rPr>
              <a:t>2022 – 3</a:t>
            </a:r>
          </a:p>
          <a:p>
            <a:pPr lvl="1"/>
            <a:r>
              <a:rPr lang="en-US" sz="2000" b="1" dirty="0">
                <a:solidFill>
                  <a:schemeClr val="bg1"/>
                </a:solidFill>
                <a:effectLst>
                  <a:outerShdw blurRad="38100" dist="38100" dir="2700000" algn="tl">
                    <a:srgbClr val="000000">
                      <a:alpha val="43137"/>
                    </a:srgbClr>
                  </a:outerShdw>
                </a:effectLst>
                <a:latin typeface="Abadi" panose="020B0604020104020204" pitchFamily="34" charset="0"/>
              </a:rPr>
              <a:t>2023 – 3</a:t>
            </a:r>
          </a:p>
          <a:p>
            <a:pPr lvl="1"/>
            <a:r>
              <a:rPr lang="en-US" sz="2000" b="1" dirty="0">
                <a:solidFill>
                  <a:schemeClr val="bg1"/>
                </a:solidFill>
                <a:effectLst>
                  <a:outerShdw blurRad="38100" dist="38100" dir="2700000" algn="tl">
                    <a:srgbClr val="000000">
                      <a:alpha val="43137"/>
                    </a:srgbClr>
                  </a:outerShdw>
                </a:effectLst>
                <a:latin typeface="Abadi" panose="020B0604020104020204" pitchFamily="34" charset="0"/>
              </a:rPr>
              <a:t>2024 – 3</a:t>
            </a:r>
          </a:p>
          <a:p>
            <a:pPr marL="0" indent="0">
              <a:buNone/>
            </a:pPr>
            <a:r>
              <a:rPr lang="en-US" sz="2000" b="1" dirty="0">
                <a:solidFill>
                  <a:schemeClr val="bg1"/>
                </a:solidFill>
                <a:effectLst>
                  <a:outerShdw blurRad="38100" dist="38100" dir="2700000" algn="tl">
                    <a:srgbClr val="000000">
                      <a:alpha val="43137"/>
                    </a:srgbClr>
                  </a:outerShdw>
                </a:effectLst>
                <a:latin typeface="Abadi" panose="020B0604020104020204" pitchFamily="34" charset="0"/>
              </a:rPr>
              <a:t>In 2024, three AHCDC hosted mini-MOM events.</a:t>
            </a:r>
          </a:p>
          <a:p>
            <a:pPr marL="0" indent="0">
              <a:buNone/>
            </a:pPr>
            <a:r>
              <a:rPr lang="en-US" sz="2000" b="1" dirty="0">
                <a:solidFill>
                  <a:schemeClr val="bg1"/>
                </a:solidFill>
                <a:effectLst>
                  <a:outerShdw blurRad="38100" dist="38100" dir="2700000" algn="tl">
                    <a:srgbClr val="000000">
                      <a:alpha val="43137"/>
                    </a:srgbClr>
                  </a:outerShdw>
                </a:effectLst>
                <a:latin typeface="Abadi" panose="020B0604020104020204" pitchFamily="34" charset="0"/>
              </a:rPr>
              <a:t>14 Total Projects = </a:t>
            </a:r>
            <a:r>
              <a:rPr lang="en-US" sz="2000" b="1" dirty="0">
                <a:solidFill>
                  <a:srgbClr val="FF6600"/>
                </a:solidFill>
                <a:latin typeface="Abadi" panose="020B0604020104020204" pitchFamily="34" charset="0"/>
              </a:rPr>
              <a:t>$2,600,000 </a:t>
            </a:r>
            <a:r>
              <a:rPr lang="en-US" sz="2000" b="1" dirty="0">
                <a:solidFill>
                  <a:schemeClr val="bg1"/>
                </a:solidFill>
                <a:effectLst>
                  <a:outerShdw blurRad="38100" dist="38100" dir="2700000" algn="tl">
                    <a:srgbClr val="000000">
                      <a:alpha val="43137"/>
                    </a:srgbClr>
                  </a:outerShdw>
                </a:effectLst>
                <a:latin typeface="Abadi" panose="020B0604020104020204" pitchFamily="34" charset="0"/>
              </a:rPr>
              <a:t>in value of care provided to </a:t>
            </a:r>
            <a:r>
              <a:rPr lang="en-US" sz="2000" b="1" dirty="0">
                <a:solidFill>
                  <a:srgbClr val="FF6600"/>
                </a:solidFill>
                <a:latin typeface="Abadi" panose="020B0604020104020204" pitchFamily="34" charset="0"/>
              </a:rPr>
              <a:t>996</a:t>
            </a:r>
            <a:r>
              <a:rPr lang="en-US" sz="2000" dirty="0">
                <a:latin typeface="Abadi" panose="020B0604020104020204" pitchFamily="34" charset="0"/>
              </a:rPr>
              <a:t> </a:t>
            </a:r>
            <a:r>
              <a:rPr lang="en-US" sz="2000" b="1" dirty="0">
                <a:solidFill>
                  <a:schemeClr val="bg1"/>
                </a:solidFill>
                <a:effectLst>
                  <a:outerShdw blurRad="38100" dist="38100" dir="2700000" algn="tl">
                    <a:srgbClr val="000000">
                      <a:alpha val="43137"/>
                    </a:srgbClr>
                  </a:outerShdw>
                </a:effectLst>
                <a:latin typeface="Abadi" panose="020B0604020104020204" pitchFamily="34" charset="0"/>
              </a:rPr>
              <a:t>patients.</a:t>
            </a:r>
          </a:p>
        </p:txBody>
      </p:sp>
      <p:pic>
        <p:nvPicPr>
          <p:cNvPr id="7" name="Picture 6" descr="A close-up of a logo&#10;&#10;Description automatically generated">
            <a:extLst>
              <a:ext uri="{FF2B5EF4-FFF2-40B4-BE49-F238E27FC236}">
                <a16:creationId xmlns:a16="http://schemas.microsoft.com/office/drawing/2014/main" id="{FFA352F2-FBBF-D2AA-F51D-575F5EC95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7083" y="1902450"/>
            <a:ext cx="4336287" cy="1220322"/>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3F22E9BF-D080-CE7F-9EAC-C68A86B1D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368" y="4389743"/>
            <a:ext cx="5135719" cy="821714"/>
          </a:xfrm>
          <a:prstGeom prst="rect">
            <a:avLst/>
          </a:prstGeom>
        </p:spPr>
      </p:pic>
    </p:spTree>
    <p:extLst>
      <p:ext uri="{BB962C8B-B14F-4D97-AF65-F5344CB8AC3E}">
        <p14:creationId xmlns:p14="http://schemas.microsoft.com/office/powerpoint/2010/main" val="4185321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C1FD-6BA1-8178-1E92-9D9672E77DC6}"/>
              </a:ext>
            </a:extLst>
          </p:cNvPr>
          <p:cNvSpPr>
            <a:spLocks noGrp="1"/>
          </p:cNvSpPr>
          <p:nvPr>
            <p:ph type="title" idx="4294967295"/>
          </p:nvPr>
        </p:nvSpPr>
        <p:spPr>
          <a:xfrm>
            <a:off x="351949" y="-892175"/>
            <a:ext cx="6894513" cy="1784350"/>
          </a:xfrm>
        </p:spPr>
        <p:txBody>
          <a:bodyPr anchor="b">
            <a:normAutofit/>
          </a:bodyPr>
          <a:lstStyle/>
          <a:p>
            <a:pPr algn="ctr"/>
            <a:r>
              <a:rPr lang="en-US" sz="4000" dirty="0">
                <a:latin typeface="Abadi" panose="020B0604020104020204" pitchFamily="34" charset="0"/>
              </a:rPr>
              <a:t> </a:t>
            </a:r>
            <a:r>
              <a:rPr lang="en-US" sz="4000" dirty="0">
                <a:solidFill>
                  <a:srgbClr val="FF6600"/>
                </a:solidFill>
                <a:latin typeface="Abadi" panose="020B0604020104020204" pitchFamily="34" charset="0"/>
              </a:rPr>
              <a:t>Scottie R. Miller, D.D.S.</a:t>
            </a:r>
          </a:p>
        </p:txBody>
      </p:sp>
      <p:pic>
        <p:nvPicPr>
          <p:cNvPr id="6" name="Picture 5">
            <a:extLst>
              <a:ext uri="{FF2B5EF4-FFF2-40B4-BE49-F238E27FC236}">
                <a16:creationId xmlns:a16="http://schemas.microsoft.com/office/drawing/2014/main" id="{641283DF-17B5-4DF1-8954-E863CB4875BF}"/>
              </a:ext>
            </a:extLst>
          </p:cNvPr>
          <p:cNvPicPr>
            <a:picLocks noChangeAspect="1"/>
          </p:cNvPicPr>
          <p:nvPr/>
        </p:nvPicPr>
        <p:blipFill>
          <a:blip r:embed="rId2"/>
          <a:stretch>
            <a:fillRect/>
          </a:stretch>
        </p:blipFill>
        <p:spPr>
          <a:xfrm>
            <a:off x="8502316" y="227480"/>
            <a:ext cx="2930732" cy="5280601"/>
          </a:xfrm>
          <a:prstGeom prst="rect">
            <a:avLst/>
          </a:prstGeom>
          <a:ln>
            <a:noFill/>
          </a:ln>
          <a:effectLst>
            <a:softEdge rad="112500"/>
          </a:effectLst>
        </p:spPr>
      </p:pic>
      <p:pic>
        <p:nvPicPr>
          <p:cNvPr id="5" name="Picture 4" descr="A black background with white text&#10;&#10;Description automatically generated">
            <a:extLst>
              <a:ext uri="{FF2B5EF4-FFF2-40B4-BE49-F238E27FC236}">
                <a16:creationId xmlns:a16="http://schemas.microsoft.com/office/drawing/2014/main" id="{3F22E9BF-D080-CE7F-9EAC-C68A86B1D2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462" y="5780343"/>
            <a:ext cx="4677960" cy="748473"/>
          </a:xfrm>
          <a:prstGeom prst="rect">
            <a:avLst/>
          </a:prstGeom>
        </p:spPr>
      </p:pic>
      <p:sp>
        <p:nvSpPr>
          <p:cNvPr id="8" name="TextBox 7">
            <a:extLst>
              <a:ext uri="{FF2B5EF4-FFF2-40B4-BE49-F238E27FC236}">
                <a16:creationId xmlns:a16="http://schemas.microsoft.com/office/drawing/2014/main" id="{1922776C-453A-BE9B-CF23-3C5FE1EF436D}"/>
              </a:ext>
            </a:extLst>
          </p:cNvPr>
          <p:cNvSpPr txBox="1"/>
          <p:nvPr/>
        </p:nvSpPr>
        <p:spPr>
          <a:xfrm>
            <a:off x="1357314" y="1199376"/>
            <a:ext cx="6273571" cy="5299912"/>
          </a:xfrm>
          <a:prstGeom prst="rect">
            <a:avLst/>
          </a:prstGeom>
          <a:noFill/>
        </p:spPr>
        <p:txBody>
          <a:bodyPr wrap="square">
            <a:spAutoFit/>
          </a:bodyPr>
          <a:lstStyle/>
          <a:p>
            <a:pPr marL="231775" indent="-231775" fontAlgn="base">
              <a:lnSpc>
                <a:spcPct val="80000"/>
              </a:lnSpc>
              <a:spcBef>
                <a:spcPts val="600"/>
              </a:spcBef>
              <a:spcAft>
                <a:spcPts val="600"/>
              </a:spcAft>
              <a:buClr>
                <a:srgbClr val="003366"/>
              </a:buClr>
              <a:buSzPct val="113000"/>
              <a:buFont typeface="Arial" charset="0"/>
              <a:buChar char="•"/>
            </a:pPr>
            <a:r>
              <a:rPr lang="en-US" altLang="en-US" sz="2000" b="1" dirty="0">
                <a:solidFill>
                  <a:schemeClr val="bg1"/>
                </a:solidFill>
                <a:effectLst>
                  <a:outerShdw blurRad="38100" dist="38100" dir="2700000" algn="tl">
                    <a:srgbClr val="000000">
                      <a:alpha val="43137"/>
                    </a:srgbClr>
                  </a:outerShdw>
                </a:effectLst>
                <a:latin typeface="Lucida Bright" panose="02040602050505020304" pitchFamily="18" charset="0"/>
                <a:cs typeface="Arial" charset="0"/>
              </a:rPr>
              <a:t>VCU School of Dentistry 1995      </a:t>
            </a:r>
          </a:p>
          <a:p>
            <a:pPr marL="231775" indent="-231775" fontAlgn="base">
              <a:lnSpc>
                <a:spcPct val="80000"/>
              </a:lnSpc>
              <a:spcBef>
                <a:spcPts val="600"/>
              </a:spcBef>
              <a:spcAft>
                <a:spcPts val="600"/>
              </a:spcAft>
              <a:buClr>
                <a:srgbClr val="003366"/>
              </a:buClr>
              <a:buSzPct val="113000"/>
              <a:buFont typeface="Arial" charset="0"/>
              <a:buChar char="•"/>
            </a:pPr>
            <a:r>
              <a:rPr lang="en-US" altLang="en-US" sz="2000" b="1" dirty="0">
                <a:solidFill>
                  <a:schemeClr val="bg1"/>
                </a:solidFill>
                <a:effectLst>
                  <a:outerShdw blurRad="38100" dist="38100" dir="2700000" algn="tl">
                    <a:srgbClr val="000000">
                      <a:alpha val="43137"/>
                    </a:srgbClr>
                  </a:outerShdw>
                </a:effectLst>
                <a:latin typeface="Lucida Bright" panose="02040602050505020304" pitchFamily="18" charset="0"/>
                <a:cs typeface="Arial" charset="0"/>
              </a:rPr>
              <a:t>Certificate of Prosthodontics</a:t>
            </a:r>
          </a:p>
          <a:p>
            <a:pPr fontAlgn="base">
              <a:lnSpc>
                <a:spcPct val="80000"/>
              </a:lnSpc>
              <a:spcBef>
                <a:spcPts val="600"/>
              </a:spcBef>
              <a:spcAft>
                <a:spcPts val="600"/>
              </a:spcAft>
              <a:buClr>
                <a:srgbClr val="003366"/>
              </a:buClr>
              <a:buSzPct val="113000"/>
            </a:pPr>
            <a:r>
              <a:rPr lang="en-US" altLang="en-US" sz="2000" b="1" dirty="0">
                <a:solidFill>
                  <a:schemeClr val="bg1"/>
                </a:solidFill>
                <a:effectLst>
                  <a:outerShdw blurRad="38100" dist="38100" dir="2700000" algn="tl">
                    <a:srgbClr val="000000">
                      <a:alpha val="43137"/>
                    </a:srgbClr>
                  </a:outerShdw>
                </a:effectLst>
                <a:latin typeface="Lucida Bright" panose="02040602050505020304" pitchFamily="18" charset="0"/>
                <a:cs typeface="Arial" charset="0"/>
              </a:rPr>
              <a:t>     VCU School of Dentistry 1997</a:t>
            </a:r>
          </a:p>
          <a:p>
            <a:pPr marL="231775" indent="-231775" fontAlgn="base">
              <a:lnSpc>
                <a:spcPct val="80000"/>
              </a:lnSpc>
              <a:spcBef>
                <a:spcPts val="600"/>
              </a:spcBef>
              <a:spcAft>
                <a:spcPts val="600"/>
              </a:spcAft>
              <a:buClr>
                <a:srgbClr val="003366"/>
              </a:buClr>
              <a:buSzPct val="113000"/>
              <a:buFont typeface="Arial" charset="0"/>
              <a:buChar char="•"/>
            </a:pPr>
            <a:r>
              <a:rPr lang="en-US" altLang="en-US" sz="2000" b="1" dirty="0">
                <a:solidFill>
                  <a:schemeClr val="bg1"/>
                </a:solidFill>
                <a:effectLst>
                  <a:outerShdw blurRad="38100" dist="38100" dir="2700000" algn="tl">
                    <a:srgbClr val="000000">
                      <a:alpha val="43137"/>
                    </a:srgbClr>
                  </a:outerShdw>
                </a:effectLst>
                <a:latin typeface="Lucida Bright" panose="02040602050505020304" pitchFamily="18" charset="0"/>
                <a:cs typeface="Arial" charset="0"/>
              </a:rPr>
              <a:t>Co-Director:  Denture Team</a:t>
            </a:r>
          </a:p>
          <a:p>
            <a:pPr fontAlgn="base">
              <a:lnSpc>
                <a:spcPct val="80000"/>
              </a:lnSpc>
              <a:spcBef>
                <a:spcPts val="600"/>
              </a:spcBef>
              <a:spcAft>
                <a:spcPts val="600"/>
              </a:spcAft>
              <a:buClr>
                <a:srgbClr val="003366"/>
              </a:buClr>
              <a:buSzPct val="113000"/>
            </a:pPr>
            <a:r>
              <a:rPr lang="en-US" altLang="en-US" sz="2000" b="1" dirty="0">
                <a:solidFill>
                  <a:schemeClr val="bg1"/>
                </a:solidFill>
                <a:effectLst>
                  <a:outerShdw blurRad="38100" dist="38100" dir="2700000" algn="tl">
                    <a:srgbClr val="000000">
                      <a:alpha val="43137"/>
                    </a:srgbClr>
                  </a:outerShdw>
                </a:effectLst>
                <a:latin typeface="Lucida Bright" panose="02040602050505020304" pitchFamily="18" charset="0"/>
                <a:cs typeface="Arial" charset="0"/>
              </a:rPr>
              <a:t>     VDAF Missions of Mercy</a:t>
            </a:r>
          </a:p>
          <a:p>
            <a:pPr marL="231775" indent="-231775" fontAlgn="base">
              <a:lnSpc>
                <a:spcPct val="80000"/>
              </a:lnSpc>
              <a:spcBef>
                <a:spcPts val="600"/>
              </a:spcBef>
              <a:spcAft>
                <a:spcPts val="600"/>
              </a:spcAft>
              <a:buClr>
                <a:srgbClr val="003366"/>
              </a:buClr>
              <a:buSzPct val="113000"/>
              <a:buFont typeface="Arial" charset="0"/>
              <a:buChar char="•"/>
            </a:pPr>
            <a:r>
              <a:rPr lang="en-US" altLang="en-US" sz="2000" b="1" dirty="0">
                <a:solidFill>
                  <a:schemeClr val="bg1"/>
                </a:solidFill>
                <a:effectLst>
                  <a:outerShdw blurRad="38100" dist="38100" dir="2700000" algn="tl">
                    <a:srgbClr val="000000">
                      <a:alpha val="43137"/>
                    </a:srgbClr>
                  </a:outerShdw>
                </a:effectLst>
                <a:latin typeface="Lucida Bright" panose="02040602050505020304" pitchFamily="18" charset="0"/>
                <a:cs typeface="Arial" charset="0"/>
              </a:rPr>
              <a:t>Private Practice 1997 - Present</a:t>
            </a:r>
          </a:p>
          <a:p>
            <a:pPr marL="231775" indent="-231775" fontAlgn="base">
              <a:lnSpc>
                <a:spcPct val="80000"/>
              </a:lnSpc>
              <a:spcBef>
                <a:spcPts val="600"/>
              </a:spcBef>
              <a:spcAft>
                <a:spcPts val="600"/>
              </a:spcAft>
              <a:buClr>
                <a:srgbClr val="003366"/>
              </a:buClr>
              <a:buSzPct val="113000"/>
              <a:buFont typeface="Arial" charset="0"/>
              <a:buChar char="•"/>
            </a:pPr>
            <a:r>
              <a:rPr lang="en-US" altLang="en-US" sz="2000" b="1" dirty="0">
                <a:solidFill>
                  <a:schemeClr val="bg1"/>
                </a:solidFill>
                <a:effectLst>
                  <a:outerShdw blurRad="38100" dist="38100" dir="2700000" algn="tl">
                    <a:srgbClr val="000000">
                      <a:alpha val="43137"/>
                    </a:srgbClr>
                  </a:outerShdw>
                </a:effectLst>
                <a:latin typeface="Lucida Bright" panose="02040602050505020304" pitchFamily="18" charset="0"/>
                <a:cs typeface="Arial" charset="0"/>
              </a:rPr>
              <a:t>Member ACP, ICOP, ADA, VDA, Southeastern Academy of Prosthodontics and ICD</a:t>
            </a:r>
          </a:p>
          <a:p>
            <a:pPr marL="231775" indent="-231775" fontAlgn="base">
              <a:lnSpc>
                <a:spcPct val="80000"/>
              </a:lnSpc>
              <a:spcBef>
                <a:spcPts val="600"/>
              </a:spcBef>
              <a:spcAft>
                <a:spcPts val="600"/>
              </a:spcAft>
              <a:buClr>
                <a:srgbClr val="003366"/>
              </a:buClr>
              <a:buSzPct val="113000"/>
              <a:buFont typeface="Arial" charset="0"/>
              <a:buChar char="•"/>
            </a:pPr>
            <a:r>
              <a:rPr lang="en-US" altLang="en-US" sz="2000" b="1" dirty="0">
                <a:solidFill>
                  <a:schemeClr val="bg1"/>
                </a:solidFill>
                <a:effectLst>
                  <a:outerShdw blurRad="38100" dist="38100" dir="2700000" algn="tl">
                    <a:srgbClr val="000000">
                      <a:alpha val="43137"/>
                    </a:srgbClr>
                  </a:outerShdw>
                </a:effectLst>
                <a:latin typeface="Lucida Bright" panose="02040602050505020304" pitchFamily="18" charset="0"/>
                <a:cs typeface="Arial" charset="0"/>
              </a:rPr>
              <a:t>Board Member: Mission Dental Virginia, Johnston Memorial Hospital Foundation, Virginia Dental Association Foundation, Resident Support Services</a:t>
            </a:r>
          </a:p>
          <a:p>
            <a:pPr marL="231775" indent="-231775" fontAlgn="base">
              <a:lnSpc>
                <a:spcPct val="80000"/>
              </a:lnSpc>
              <a:spcBef>
                <a:spcPts val="600"/>
              </a:spcBef>
              <a:spcAft>
                <a:spcPts val="600"/>
              </a:spcAft>
              <a:buClr>
                <a:srgbClr val="003366"/>
              </a:buClr>
              <a:buSzPct val="113000"/>
              <a:buFont typeface="Arial" charset="0"/>
              <a:buChar char="•"/>
            </a:pPr>
            <a:r>
              <a:rPr lang="en-US" altLang="en-US" sz="2000" b="1" dirty="0">
                <a:solidFill>
                  <a:schemeClr val="bg1"/>
                </a:solidFill>
                <a:effectLst>
                  <a:outerShdw blurRad="38100" dist="38100" dir="2700000" algn="tl">
                    <a:srgbClr val="000000">
                      <a:alpha val="43137"/>
                    </a:srgbClr>
                  </a:outerShdw>
                </a:effectLst>
                <a:latin typeface="Lucida Bright" panose="02040602050505020304" pitchFamily="18" charset="0"/>
                <a:cs typeface="Arial" charset="0"/>
              </a:rPr>
              <a:t>Site Director- JMH AEGD Residency Abingdon, VA</a:t>
            </a:r>
          </a:p>
          <a:p>
            <a:pPr fontAlgn="base">
              <a:lnSpc>
                <a:spcPct val="80000"/>
              </a:lnSpc>
              <a:spcBef>
                <a:spcPts val="600"/>
              </a:spcBef>
              <a:spcAft>
                <a:spcPts val="600"/>
              </a:spcAft>
              <a:buClr>
                <a:srgbClr val="003366"/>
              </a:buClr>
              <a:buSzPct val="113000"/>
            </a:pPr>
            <a:endParaRPr lang="en-US" altLang="en-US" sz="1800" b="1" dirty="0">
              <a:solidFill>
                <a:srgbClr val="FFFFFF">
                  <a:lumMod val="95000"/>
                </a:srgbClr>
              </a:solidFill>
              <a:effectLst>
                <a:outerShdw blurRad="38100" dist="38100" dir="2700000" algn="tl">
                  <a:srgbClr val="000000">
                    <a:alpha val="43000"/>
                  </a:srgbClr>
                </a:outerShdw>
              </a:effectLst>
              <a:latin typeface="Lucida Bright" panose="02040602050505020304" pitchFamily="18" charset="0"/>
              <a:cs typeface="Arial" charset="0"/>
            </a:endParaRPr>
          </a:p>
        </p:txBody>
      </p:sp>
    </p:spTree>
    <p:extLst>
      <p:ext uri="{BB962C8B-B14F-4D97-AF65-F5344CB8AC3E}">
        <p14:creationId xmlns:p14="http://schemas.microsoft.com/office/powerpoint/2010/main" val="2284999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9" name="Rectangle 1434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4" name="Picture 8">
            <a:extLst>
              <a:ext uri="{FF2B5EF4-FFF2-40B4-BE49-F238E27FC236}">
                <a16:creationId xmlns:a16="http://schemas.microsoft.com/office/drawing/2014/main" id="{00498D44-A333-9005-FE9E-B22032CD4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1763" y="492125"/>
            <a:ext cx="3054350" cy="2319338"/>
          </a:xfrm>
          <a:prstGeom prst="rect">
            <a:avLst/>
          </a:prstGeom>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3FB7A4E0-FCE7-0C07-2CD6-B7FD619C2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7550" y="492125"/>
            <a:ext cx="3309938" cy="2319338"/>
          </a:xfrm>
          <a:prstGeom prst="rect">
            <a:avLst/>
          </a:prstGeom>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56EED8ED-0A6A-C3CB-25CF-7B513CA35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763" y="2881313"/>
            <a:ext cx="3111500" cy="2449513"/>
          </a:xfrm>
          <a:prstGeom prst="rect">
            <a:avLst/>
          </a:prstGeom>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87786260-394A-9EFE-3738-DE6CAE8B03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6288" y="2881313"/>
            <a:ext cx="3251200" cy="2449513"/>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A black background with white text&#10;&#10;Description automatically generated">
            <a:extLst>
              <a:ext uri="{FF2B5EF4-FFF2-40B4-BE49-F238E27FC236}">
                <a16:creationId xmlns:a16="http://schemas.microsoft.com/office/drawing/2014/main" id="{3F22E9BF-D080-CE7F-9EAC-C68A86B1D2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763" y="5402263"/>
            <a:ext cx="6435725" cy="968375"/>
          </a:xfrm>
          <a:prstGeom prst="rect">
            <a:avLst/>
          </a:prstGeom>
        </p:spPr>
      </p:pic>
      <p:sp>
        <p:nvSpPr>
          <p:cNvPr id="2" name="Title 1">
            <a:extLst>
              <a:ext uri="{FF2B5EF4-FFF2-40B4-BE49-F238E27FC236}">
                <a16:creationId xmlns:a16="http://schemas.microsoft.com/office/drawing/2014/main" id="{34C8C1FD-6BA1-8178-1E92-9D9672E77DC6}"/>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kern="1200" dirty="0">
                <a:solidFill>
                  <a:srgbClr val="FFFFFF"/>
                </a:solidFill>
                <a:latin typeface="Abadi" panose="020B0604020104020204" pitchFamily="34" charset="0"/>
              </a:rPr>
              <a:t>VCU School of Dentistry  Dean Lyndon Cooper</a:t>
            </a:r>
          </a:p>
        </p:txBody>
      </p:sp>
    </p:spTree>
    <p:extLst>
      <p:ext uri="{BB962C8B-B14F-4D97-AF65-F5344CB8AC3E}">
        <p14:creationId xmlns:p14="http://schemas.microsoft.com/office/powerpoint/2010/main" val="2584238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369" name="Rectangle 15368">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4" name="Picture 4">
            <a:extLst>
              <a:ext uri="{FF2B5EF4-FFF2-40B4-BE49-F238E27FC236}">
                <a16:creationId xmlns:a16="http://schemas.microsoft.com/office/drawing/2014/main" id="{9C36DF87-9480-8A05-43D8-DC975E9C0A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5" r="14379"/>
          <a:stretch/>
        </p:blipFill>
        <p:spPr bwMode="auto">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454E2B4E-1363-3D20-1959-9B9C8764BF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12"/>
          <a:stretch/>
        </p:blipFill>
        <p:spPr bwMode="auto">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5371" name="Freeform: Shape 15370">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373" name="Freeform: Shape 15372">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1AB4728-DEFD-483D-3D5A-584E6756980A}"/>
              </a:ext>
            </a:extLst>
          </p:cNvPr>
          <p:cNvSpPr txBox="1"/>
          <p:nvPr/>
        </p:nvSpPr>
        <p:spPr>
          <a:xfrm>
            <a:off x="438912" y="1397671"/>
            <a:ext cx="3430958" cy="289643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solidFill>
                  <a:schemeClr val="bg1">
                    <a:lumMod val="95000"/>
                  </a:schemeClr>
                </a:solidFill>
                <a:effectLst>
                  <a:outerShdw blurRad="38100" dist="38100" dir="2700000" algn="tl">
                    <a:srgbClr val="000000">
                      <a:alpha val="43137"/>
                    </a:srgbClr>
                  </a:outerShdw>
                </a:effectLst>
                <a:latin typeface="Abadi" panose="020B0604020104020204" pitchFamily="34" charset="0"/>
                <a:ea typeface="+mj-ea"/>
                <a:cs typeface="+mj-cs"/>
              </a:rPr>
              <a:t>Providing Bright Smiles and Healthy Futures</a:t>
            </a:r>
            <a:endParaRPr lang="en-US" sz="4400" b="1" kern="1200" dirty="0">
              <a:solidFill>
                <a:schemeClr val="bg1">
                  <a:lumMod val="95000"/>
                </a:schemeClr>
              </a:solidFill>
              <a:effectLst>
                <a:outerShdw blurRad="38100" dist="38100" dir="2700000" algn="tl">
                  <a:srgbClr val="000000">
                    <a:alpha val="43137"/>
                  </a:srgbClr>
                </a:outerShdw>
              </a:effectLst>
              <a:latin typeface="Abadi" panose="020B0604020104020204" pitchFamily="34" charset="0"/>
              <a:ea typeface="+mj-ea"/>
              <a:cs typeface="+mj-cs"/>
            </a:endParaRPr>
          </a:p>
        </p:txBody>
      </p:sp>
      <p:sp>
        <p:nvSpPr>
          <p:cNvPr id="15375" name="Rectangle 15374">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5377" name="Rectangle 15376">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782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406" name="Rectangle 16405">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2" name="Picture 8">
            <a:extLst>
              <a:ext uri="{FF2B5EF4-FFF2-40B4-BE49-F238E27FC236}">
                <a16:creationId xmlns:a16="http://schemas.microsoft.com/office/drawing/2014/main" id="{88A71577-8EFC-C171-4DE2-9278954727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57" r="1667"/>
          <a:stretch/>
        </p:blipFill>
        <p:spPr bwMode="auto">
          <a:xfrm>
            <a:off x="7816130" y="-2"/>
            <a:ext cx="4375870" cy="685800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ACFD1E19-DF88-2CB4-C2A6-2C00E7CADE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12"/>
          <a:stretch/>
        </p:blipFill>
        <p:spPr bwMode="auto">
          <a:xfrm>
            <a:off x="3595404" y="33"/>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6408" name="Freeform: Shape 16407">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410" name="Freeform: Shape 16409">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12" name="Rectangle 16411">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6414" name="Rectangle 16413">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1BFFA41-286F-2AA1-A098-F8FC1AB2C75A}"/>
              </a:ext>
            </a:extLst>
          </p:cNvPr>
          <p:cNvSpPr txBox="1"/>
          <p:nvPr/>
        </p:nvSpPr>
        <p:spPr>
          <a:xfrm>
            <a:off x="438912" y="1800128"/>
            <a:ext cx="4031673" cy="2606867"/>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badi" panose="020B0604020104020204" pitchFamily="34" charset="0"/>
                <a:ea typeface="+mn-ea"/>
                <a:cs typeface="+mn-cs"/>
              </a:rPr>
              <a:t>Providing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badi" panose="020B0604020104020204" pitchFamily="34" charset="0"/>
                <a:ea typeface="+mn-ea"/>
                <a:cs typeface="+mn-cs"/>
              </a:rPr>
              <a:t>Bright Smiles and Healthy Futures</a:t>
            </a:r>
          </a:p>
        </p:txBody>
      </p:sp>
    </p:spTree>
    <p:extLst>
      <p:ext uri="{BB962C8B-B14F-4D97-AF65-F5344CB8AC3E}">
        <p14:creationId xmlns:p14="http://schemas.microsoft.com/office/powerpoint/2010/main" val="3013331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EB5CA-ECB8-FAA4-5907-90100B7A305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C83C5F8-FBE3-BF3C-12D2-0C39ABC4CC71}"/>
              </a:ext>
            </a:extLst>
          </p:cNvPr>
          <p:cNvSpPr txBox="1"/>
          <p:nvPr/>
        </p:nvSpPr>
        <p:spPr>
          <a:xfrm>
            <a:off x="722601" y="465681"/>
            <a:ext cx="11552902" cy="4660491"/>
          </a:xfrm>
          <a:prstGeom prst="rect">
            <a:avLst/>
          </a:prstGeom>
        </p:spPr>
        <p:txBody>
          <a:bodyPr vert="horz" lIns="91440" tIns="45720" rIns="91440" bIns="45720" rtlCol="0" anchor="b">
            <a:normAutofit/>
          </a:bodyPr>
          <a:lstStyle/>
          <a:p>
            <a:pPr marL="571500" indent="-571500">
              <a:lnSpc>
                <a:spcPct val="90000"/>
              </a:lnSpc>
              <a:spcBef>
                <a:spcPct val="0"/>
              </a:spcBef>
              <a:spcAft>
                <a:spcPts val="600"/>
              </a:spcAft>
              <a:buFont typeface="Arial" panose="020B0604020202020204" pitchFamily="34" charset="0"/>
              <a:buChar char="•"/>
            </a:pPr>
            <a:r>
              <a:rPr lang="en-US" sz="2400" b="1" kern="1200" dirty="0">
                <a:solidFill>
                  <a:schemeClr val="bg1"/>
                </a:solidFill>
                <a:effectLst>
                  <a:outerShdw blurRad="38100" dist="38100" dir="2700000" algn="tl">
                    <a:srgbClr val="000000">
                      <a:alpha val="43137"/>
                    </a:srgbClr>
                  </a:outerShdw>
                </a:effectLst>
                <a:latin typeface="Abadi" panose="020B0604020104020204" pitchFamily="34" charset="0"/>
                <a:ea typeface="+mj-ea"/>
                <a:cs typeface="+mj-cs"/>
              </a:rPr>
              <a:t>Dignity</a:t>
            </a:r>
          </a:p>
          <a:p>
            <a:pPr marL="571500" indent="-571500">
              <a:lnSpc>
                <a:spcPct val="90000"/>
              </a:lnSpc>
              <a:spcBef>
                <a:spcPct val="0"/>
              </a:spcBef>
              <a:spcAft>
                <a:spcPts val="600"/>
              </a:spcAft>
              <a:buFont typeface="Arial" panose="020B0604020202020204" pitchFamily="34" charset="0"/>
              <a:buChar char="•"/>
            </a:pPr>
            <a:r>
              <a:rPr lang="en-US" sz="2400" b="1" kern="1200" dirty="0">
                <a:solidFill>
                  <a:schemeClr val="bg1"/>
                </a:solidFill>
                <a:effectLst>
                  <a:outerShdw blurRad="38100" dist="38100" dir="2700000" algn="tl">
                    <a:srgbClr val="000000">
                      <a:alpha val="43137"/>
                    </a:srgbClr>
                  </a:outerShdw>
                </a:effectLst>
                <a:latin typeface="Abadi" panose="020B0604020104020204" pitchFamily="34" charset="0"/>
                <a:ea typeface="+mj-ea"/>
                <a:cs typeface="+mj-cs"/>
              </a:rPr>
              <a:t>Better </a:t>
            </a:r>
            <a:r>
              <a:rPr lang="en-US" sz="2400" b="1" dirty="0">
                <a:solidFill>
                  <a:schemeClr val="bg1"/>
                </a:solidFill>
                <a:effectLst>
                  <a:outerShdw blurRad="38100" dist="38100" dir="2700000" algn="tl">
                    <a:srgbClr val="000000">
                      <a:alpha val="43137"/>
                    </a:srgbClr>
                  </a:outerShdw>
                </a:effectLst>
                <a:latin typeface="Abadi" panose="020B0604020104020204" pitchFamily="34" charset="0"/>
                <a:ea typeface="+mj-ea"/>
                <a:cs typeface="+mj-cs"/>
              </a:rPr>
              <a:t>o</a:t>
            </a:r>
            <a:r>
              <a:rPr lang="en-US" sz="2400" b="1" kern="1200" dirty="0">
                <a:solidFill>
                  <a:schemeClr val="bg1"/>
                </a:solidFill>
                <a:effectLst>
                  <a:outerShdw blurRad="38100" dist="38100" dir="2700000" algn="tl">
                    <a:srgbClr val="000000">
                      <a:alpha val="43137"/>
                    </a:srgbClr>
                  </a:outerShdw>
                </a:effectLst>
                <a:latin typeface="Abadi" panose="020B0604020104020204" pitchFamily="34" charset="0"/>
                <a:ea typeface="+mj-ea"/>
                <a:cs typeface="+mj-cs"/>
              </a:rPr>
              <a:t>verall </a:t>
            </a:r>
            <a:r>
              <a:rPr lang="en-US" sz="2400" b="1" dirty="0">
                <a:solidFill>
                  <a:schemeClr val="bg1"/>
                </a:solidFill>
                <a:effectLst>
                  <a:outerShdw blurRad="38100" dist="38100" dir="2700000" algn="tl">
                    <a:srgbClr val="000000">
                      <a:alpha val="43137"/>
                    </a:srgbClr>
                  </a:outerShdw>
                </a:effectLst>
                <a:latin typeface="Abadi" panose="020B0604020104020204" pitchFamily="34" charset="0"/>
                <a:ea typeface="+mj-ea"/>
                <a:cs typeface="+mj-cs"/>
              </a:rPr>
              <a:t>h</a:t>
            </a:r>
            <a:r>
              <a:rPr lang="en-US" sz="2400" b="1" kern="1200" dirty="0">
                <a:solidFill>
                  <a:schemeClr val="bg1"/>
                </a:solidFill>
                <a:effectLst>
                  <a:outerShdw blurRad="38100" dist="38100" dir="2700000" algn="tl">
                    <a:srgbClr val="000000">
                      <a:alpha val="43137"/>
                    </a:srgbClr>
                  </a:outerShdw>
                </a:effectLst>
                <a:latin typeface="Abadi" panose="020B0604020104020204" pitchFamily="34" charset="0"/>
                <a:ea typeface="+mj-ea"/>
                <a:cs typeface="+mj-cs"/>
              </a:rPr>
              <a:t>ealth</a:t>
            </a:r>
          </a:p>
          <a:p>
            <a:pPr marL="571500" indent="-571500">
              <a:lnSpc>
                <a:spcPct val="90000"/>
              </a:lnSpc>
              <a:spcBef>
                <a:spcPct val="0"/>
              </a:spcBef>
              <a:spcAft>
                <a:spcPts val="600"/>
              </a:spcAft>
              <a:buFont typeface="Arial" panose="020B0604020202020204" pitchFamily="34" charset="0"/>
              <a:buChar char="•"/>
            </a:pPr>
            <a:r>
              <a:rPr lang="en-US" sz="2400" b="1" kern="1200" dirty="0">
                <a:solidFill>
                  <a:schemeClr val="bg1"/>
                </a:solidFill>
                <a:effectLst>
                  <a:outerShdw blurRad="38100" dist="38100" dir="2700000" algn="tl">
                    <a:srgbClr val="000000">
                      <a:alpha val="43137"/>
                    </a:srgbClr>
                  </a:outerShdw>
                </a:effectLst>
                <a:latin typeface="Abadi" panose="020B0604020104020204" pitchFamily="34" charset="0"/>
                <a:ea typeface="+mj-ea"/>
                <a:cs typeface="+mj-cs"/>
              </a:rPr>
              <a:t>Nutrition improvement</a:t>
            </a:r>
          </a:p>
          <a:p>
            <a:pPr marL="571500" indent="-571500">
              <a:lnSpc>
                <a:spcPct val="90000"/>
              </a:lnSpc>
              <a:spcBef>
                <a:spcPct val="0"/>
              </a:spcBef>
              <a:spcAft>
                <a:spcPts val="600"/>
              </a:spcAft>
              <a:buFont typeface="Arial" panose="020B0604020202020204" pitchFamily="34" charset="0"/>
              <a:buChar char="•"/>
            </a:pPr>
            <a:r>
              <a:rPr lang="en-US" sz="2400" b="1" kern="1200" dirty="0">
                <a:solidFill>
                  <a:schemeClr val="bg1"/>
                </a:solidFill>
                <a:effectLst>
                  <a:outerShdw blurRad="38100" dist="38100" dir="2700000" algn="tl">
                    <a:srgbClr val="000000">
                      <a:alpha val="43137"/>
                    </a:srgbClr>
                  </a:outerShdw>
                </a:effectLst>
                <a:latin typeface="Abadi" panose="020B0604020104020204" pitchFamily="34" charset="0"/>
                <a:ea typeface="+mj-ea"/>
                <a:cs typeface="+mj-cs"/>
              </a:rPr>
              <a:t>Improved job </a:t>
            </a:r>
            <a:r>
              <a:rPr lang="en-US" sz="2400" b="1" dirty="0">
                <a:solidFill>
                  <a:schemeClr val="bg1"/>
                </a:solidFill>
                <a:effectLst>
                  <a:outerShdw blurRad="38100" dist="38100" dir="2700000" algn="tl">
                    <a:srgbClr val="000000">
                      <a:alpha val="43137"/>
                    </a:srgbClr>
                  </a:outerShdw>
                </a:effectLst>
                <a:latin typeface="Abadi" panose="020B0604020104020204" pitchFamily="34" charset="0"/>
                <a:ea typeface="+mj-ea"/>
                <a:cs typeface="+mj-cs"/>
              </a:rPr>
              <a:t>p</a:t>
            </a:r>
            <a:r>
              <a:rPr lang="en-US" sz="2400" b="1" kern="1200" dirty="0">
                <a:solidFill>
                  <a:schemeClr val="bg1"/>
                </a:solidFill>
                <a:effectLst>
                  <a:outerShdw blurRad="38100" dist="38100" dir="2700000" algn="tl">
                    <a:srgbClr val="000000">
                      <a:alpha val="43137"/>
                    </a:srgbClr>
                  </a:outerShdw>
                </a:effectLst>
                <a:latin typeface="Abadi" panose="020B0604020104020204" pitchFamily="34" charset="0"/>
                <a:ea typeface="+mj-ea"/>
                <a:cs typeface="+mj-cs"/>
              </a:rPr>
              <a:t>lacement</a:t>
            </a:r>
          </a:p>
          <a:p>
            <a:pPr marL="571500" indent="-571500">
              <a:lnSpc>
                <a:spcPct val="90000"/>
              </a:lnSpc>
              <a:spcBef>
                <a:spcPct val="0"/>
              </a:spcBef>
              <a:spcAft>
                <a:spcPts val="600"/>
              </a:spcAft>
              <a:buFont typeface="Arial" panose="020B0604020202020204" pitchFamily="34" charset="0"/>
              <a:buChar char="•"/>
            </a:pPr>
            <a:r>
              <a:rPr lang="en-US" sz="2400" b="1" kern="1200" dirty="0">
                <a:solidFill>
                  <a:schemeClr val="bg1"/>
                </a:solidFill>
                <a:effectLst>
                  <a:outerShdw blurRad="38100" dist="38100" dir="2700000" algn="tl">
                    <a:srgbClr val="000000">
                      <a:alpha val="43137"/>
                    </a:srgbClr>
                  </a:outerShdw>
                </a:effectLst>
                <a:latin typeface="Abadi" panose="020B0604020104020204" pitchFamily="34" charset="0"/>
                <a:ea typeface="+mj-ea"/>
                <a:cs typeface="+mj-cs"/>
              </a:rPr>
              <a:t>Economic </a:t>
            </a:r>
            <a:r>
              <a:rPr lang="en-US" sz="2400" b="1" dirty="0">
                <a:solidFill>
                  <a:schemeClr val="bg1"/>
                </a:solidFill>
                <a:effectLst>
                  <a:outerShdw blurRad="38100" dist="38100" dir="2700000" algn="tl">
                    <a:srgbClr val="000000">
                      <a:alpha val="43137"/>
                    </a:srgbClr>
                  </a:outerShdw>
                </a:effectLst>
                <a:latin typeface="Abadi" panose="020B0604020104020204" pitchFamily="34" charset="0"/>
                <a:ea typeface="+mj-ea"/>
                <a:cs typeface="+mj-cs"/>
              </a:rPr>
              <a:t>d</a:t>
            </a:r>
            <a:r>
              <a:rPr lang="en-US" sz="2400" b="1" kern="1200" dirty="0">
                <a:solidFill>
                  <a:schemeClr val="bg1"/>
                </a:solidFill>
                <a:effectLst>
                  <a:outerShdw blurRad="38100" dist="38100" dir="2700000" algn="tl">
                    <a:srgbClr val="000000">
                      <a:alpha val="43137"/>
                    </a:srgbClr>
                  </a:outerShdw>
                </a:effectLst>
                <a:latin typeface="Abadi" panose="020B0604020104020204" pitchFamily="34" charset="0"/>
                <a:ea typeface="+mj-ea"/>
                <a:cs typeface="+mj-cs"/>
              </a:rPr>
              <a:t>evelopment and workforce </a:t>
            </a:r>
            <a:r>
              <a:rPr lang="en-US" sz="2400" b="1" dirty="0">
                <a:solidFill>
                  <a:schemeClr val="bg1"/>
                </a:solidFill>
                <a:effectLst>
                  <a:outerShdw blurRad="38100" dist="38100" dir="2700000" algn="tl">
                    <a:srgbClr val="000000">
                      <a:alpha val="43137"/>
                    </a:srgbClr>
                  </a:outerShdw>
                </a:effectLst>
                <a:latin typeface="Abadi" panose="020B0604020104020204" pitchFamily="34" charset="0"/>
                <a:ea typeface="+mj-ea"/>
                <a:cs typeface="+mj-cs"/>
              </a:rPr>
              <a:t>d</a:t>
            </a:r>
            <a:r>
              <a:rPr lang="en-US" sz="2400" b="1" kern="1200" dirty="0">
                <a:solidFill>
                  <a:schemeClr val="bg1"/>
                </a:solidFill>
                <a:effectLst>
                  <a:outerShdw blurRad="38100" dist="38100" dir="2700000" algn="tl">
                    <a:srgbClr val="000000">
                      <a:alpha val="43137"/>
                    </a:srgbClr>
                  </a:outerShdw>
                </a:effectLst>
                <a:latin typeface="Abadi" panose="020B0604020104020204" pitchFamily="34" charset="0"/>
                <a:ea typeface="+mj-ea"/>
                <a:cs typeface="+mj-cs"/>
              </a:rPr>
              <a:t>evelopment – program is a site to home grow dental assistants, dental hygienists, dental lab technicians, and advanced trained dentists in a </a:t>
            </a:r>
            <a:r>
              <a:rPr lang="en-US" sz="2000" kern="1200" dirty="0">
                <a:solidFill>
                  <a:schemeClr val="accent2"/>
                </a:solidFill>
                <a:latin typeface="Abadi" panose="020B0604020104020204" pitchFamily="34" charset="0"/>
                <a:ea typeface="+mj-ea"/>
                <a:cs typeface="+mj-cs"/>
              </a:rPr>
              <a:t>dental desert and dental health professional shortage area.</a:t>
            </a:r>
          </a:p>
          <a:p>
            <a:pPr marL="571500" indent="-571500">
              <a:lnSpc>
                <a:spcPct val="90000"/>
              </a:lnSpc>
              <a:spcBef>
                <a:spcPct val="0"/>
              </a:spcBef>
              <a:spcAft>
                <a:spcPts val="600"/>
              </a:spcAft>
              <a:buFont typeface="Arial" panose="020B0604020202020204" pitchFamily="34" charset="0"/>
              <a:buChar char="•"/>
            </a:pPr>
            <a:endParaRPr lang="en-US" sz="4400" kern="1200" dirty="0">
              <a:solidFill>
                <a:schemeClr val="tx1"/>
              </a:solidFill>
              <a:latin typeface="Abadi" panose="020B0604020104020204" pitchFamily="34" charset="0"/>
              <a:ea typeface="+mj-ea"/>
              <a:cs typeface="+mj-cs"/>
            </a:endParaRPr>
          </a:p>
          <a:p>
            <a:pPr marL="571500" indent="-571500">
              <a:lnSpc>
                <a:spcPct val="90000"/>
              </a:lnSpc>
              <a:spcBef>
                <a:spcPct val="0"/>
              </a:spcBef>
              <a:spcAft>
                <a:spcPts val="600"/>
              </a:spcAft>
              <a:buFont typeface="Arial" panose="020B0604020202020204" pitchFamily="34" charset="0"/>
              <a:buChar char="•"/>
            </a:pPr>
            <a:endParaRPr lang="en-US" sz="4400" kern="1200" dirty="0">
              <a:solidFill>
                <a:schemeClr val="tx1"/>
              </a:solidFill>
              <a:latin typeface="Abadi" panose="020B0604020104020204" pitchFamily="34" charset="0"/>
              <a:ea typeface="+mj-ea"/>
              <a:cs typeface="+mj-cs"/>
            </a:endParaRPr>
          </a:p>
          <a:p>
            <a:pPr marL="571500" indent="-571500">
              <a:lnSpc>
                <a:spcPct val="90000"/>
              </a:lnSpc>
              <a:spcBef>
                <a:spcPct val="0"/>
              </a:spcBef>
              <a:spcAft>
                <a:spcPts val="600"/>
              </a:spcAft>
              <a:buFont typeface="Arial" panose="020B0604020202020204" pitchFamily="34" charset="0"/>
              <a:buChar char="•"/>
            </a:pPr>
            <a:endParaRPr lang="en-US" sz="4400" kern="1200" dirty="0">
              <a:solidFill>
                <a:schemeClr val="tx1"/>
              </a:solidFill>
              <a:latin typeface="Abadi" panose="020B0604020104020204" pitchFamily="34" charset="0"/>
              <a:ea typeface="+mj-ea"/>
              <a:cs typeface="+mj-cs"/>
            </a:endParaRPr>
          </a:p>
        </p:txBody>
      </p:sp>
      <p:graphicFrame>
        <p:nvGraphicFramePr>
          <p:cNvPr id="3" name="Object 2">
            <a:hlinkClick r:id="" action="ppaction://ole?verb=0"/>
            <a:extLst>
              <a:ext uri="{FF2B5EF4-FFF2-40B4-BE49-F238E27FC236}">
                <a16:creationId xmlns:a16="http://schemas.microsoft.com/office/drawing/2014/main" id="{7DA5E6F8-B1A2-1488-B818-36003035D1A5}"/>
              </a:ext>
            </a:extLst>
          </p:cNvPr>
          <p:cNvGraphicFramePr>
            <a:graphicFrameLocks noChangeAspect="1"/>
          </p:cNvGraphicFramePr>
          <p:nvPr>
            <p:extLst>
              <p:ext uri="{D42A27DB-BD31-4B8C-83A1-F6EECF244321}">
                <p14:modId xmlns:p14="http://schemas.microsoft.com/office/powerpoint/2010/main" val="2562697802"/>
              </p:ext>
            </p:extLst>
          </p:nvPr>
        </p:nvGraphicFramePr>
        <p:xfrm>
          <a:off x="2975143" y="3143973"/>
          <a:ext cx="7047818" cy="3964398"/>
        </p:xfrm>
        <a:graphic>
          <a:graphicData uri="http://schemas.openxmlformats.org/presentationml/2006/ole">
            <mc:AlternateContent xmlns:mc="http://schemas.openxmlformats.org/markup-compatibility/2006">
              <mc:Choice xmlns:v="urn:schemas-microsoft-com:vml" Requires="v">
                <p:oleObj name="Presentation" r:id="rId2" imgW="6096296" imgH="3429229" progId="PowerPoint.Show.12">
                  <p:embed/>
                </p:oleObj>
              </mc:Choice>
              <mc:Fallback>
                <p:oleObj name="Presentation" r:id="rId2" imgW="6096296" imgH="3429229" progId="PowerPoint.Show.12">
                  <p:embed/>
                  <p:pic>
                    <p:nvPicPr>
                      <p:cNvPr id="0" name=""/>
                      <p:cNvPicPr/>
                      <p:nvPr/>
                    </p:nvPicPr>
                    <p:blipFill>
                      <a:blip r:embed="rId3"/>
                      <a:stretch>
                        <a:fillRect/>
                      </a:stretch>
                    </p:blipFill>
                    <p:spPr>
                      <a:xfrm>
                        <a:off x="2975143" y="3143973"/>
                        <a:ext cx="7047818" cy="3964398"/>
                      </a:xfrm>
                      <a:prstGeom prst="rect">
                        <a:avLst/>
                      </a:prstGeom>
                      <a:solidFill>
                        <a:schemeClr val="accent1"/>
                      </a:solidFill>
                      <a:ln w="19050">
                        <a:solidFill>
                          <a:schemeClr val="accent2"/>
                        </a:solidFill>
                      </a:ln>
                    </p:spPr>
                  </p:pic>
                </p:oleObj>
              </mc:Fallback>
            </mc:AlternateContent>
          </a:graphicData>
        </a:graphic>
      </p:graphicFrame>
      <p:sp>
        <p:nvSpPr>
          <p:cNvPr id="6" name="TextBox 5">
            <a:extLst>
              <a:ext uri="{FF2B5EF4-FFF2-40B4-BE49-F238E27FC236}">
                <a16:creationId xmlns:a16="http://schemas.microsoft.com/office/drawing/2014/main" id="{3554BECB-C677-68DA-A2B4-39F958B4E990}"/>
              </a:ext>
            </a:extLst>
          </p:cNvPr>
          <p:cNvSpPr txBox="1"/>
          <p:nvPr/>
        </p:nvSpPr>
        <p:spPr>
          <a:xfrm>
            <a:off x="2558143" y="116495"/>
            <a:ext cx="8207828" cy="573683"/>
          </a:xfrm>
          <a:prstGeom prst="rect">
            <a:avLst/>
          </a:prstGeom>
          <a:noFill/>
        </p:spPr>
        <p:txBody>
          <a:bodyPr wrap="square">
            <a:spAutoFit/>
          </a:bodyPr>
          <a:lstStyle/>
          <a:p>
            <a:pPr algn="ctr">
              <a:lnSpc>
                <a:spcPct val="120000"/>
              </a:lnSpc>
              <a:spcBef>
                <a:spcPct val="0"/>
              </a:spcBef>
              <a:spcAft>
                <a:spcPts val="600"/>
              </a:spcAft>
            </a:pPr>
            <a:r>
              <a:rPr lang="en-US" sz="2800" kern="1200" dirty="0">
                <a:solidFill>
                  <a:srgbClr val="FF6600"/>
                </a:solidFill>
                <a:latin typeface="Abadi" panose="020B0604020104020204" pitchFamily="34" charset="0"/>
                <a:ea typeface="+mj-ea"/>
                <a:cs typeface="+mj-cs"/>
              </a:rPr>
              <a:t>Providing Confident Smiles</a:t>
            </a:r>
            <a:r>
              <a:rPr lang="en-US" sz="2800" dirty="0">
                <a:solidFill>
                  <a:srgbClr val="FF6600"/>
                </a:solidFill>
                <a:latin typeface="Abadi" panose="020B0604020104020204" pitchFamily="34" charset="0"/>
                <a:ea typeface="+mj-ea"/>
                <a:cs typeface="+mj-cs"/>
              </a:rPr>
              <a:t> &amp; </a:t>
            </a:r>
            <a:r>
              <a:rPr lang="en-US" sz="2800" b="1" dirty="0">
                <a:solidFill>
                  <a:schemeClr val="accent2"/>
                </a:solidFill>
                <a:latin typeface="Abadi" panose="020B0604020104020204" pitchFamily="34" charset="0"/>
                <a:ea typeface="+mj-ea"/>
                <a:cs typeface="+mj-cs"/>
              </a:rPr>
              <a:t>BETTER</a:t>
            </a:r>
            <a:r>
              <a:rPr lang="en-US" sz="2800" b="1" dirty="0">
                <a:latin typeface="Abadi" panose="020B0604020104020204" pitchFamily="34" charset="0"/>
                <a:ea typeface="+mj-ea"/>
                <a:cs typeface="+mj-cs"/>
              </a:rPr>
              <a:t> </a:t>
            </a:r>
            <a:r>
              <a:rPr lang="en-US" sz="2800" b="1" dirty="0">
                <a:solidFill>
                  <a:schemeClr val="accent2"/>
                </a:solidFill>
                <a:latin typeface="Abadi" panose="020B0604020104020204" pitchFamily="34" charset="0"/>
                <a:ea typeface="+mj-ea"/>
                <a:cs typeface="+mj-cs"/>
              </a:rPr>
              <a:t>HEALTH</a:t>
            </a:r>
          </a:p>
        </p:txBody>
      </p:sp>
    </p:spTree>
    <p:extLst>
      <p:ext uri="{BB962C8B-B14F-4D97-AF65-F5344CB8AC3E}">
        <p14:creationId xmlns:p14="http://schemas.microsoft.com/office/powerpoint/2010/main" val="3105306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7217" y="-394578"/>
            <a:ext cx="6490460" cy="486784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6032" y="-134203"/>
            <a:ext cx="6143293" cy="4607470"/>
          </a:xfrm>
          <a:prstGeom prst="rect">
            <a:avLst/>
          </a:prstGeom>
        </p:spPr>
      </p:pic>
      <p:sp>
        <p:nvSpPr>
          <p:cNvPr id="5" name="TextBox 4"/>
          <p:cNvSpPr txBox="1"/>
          <p:nvPr/>
        </p:nvSpPr>
        <p:spPr>
          <a:xfrm>
            <a:off x="3810001" y="4724401"/>
            <a:ext cx="5181227" cy="954107"/>
          </a:xfrm>
          <a:prstGeom prst="rect">
            <a:avLst/>
          </a:prstGeom>
          <a:noFill/>
        </p:spPr>
        <p:txBody>
          <a:bodyPr wrap="none" rtlCol="0">
            <a:spAutoFit/>
          </a:bodyPr>
          <a:lstStyle/>
          <a:p>
            <a:pPr algn="ctr" fontAlgn="base">
              <a:spcBef>
                <a:spcPct val="0"/>
              </a:spcBef>
              <a:spcAft>
                <a:spcPct val="0"/>
              </a:spcAft>
            </a:pPr>
            <a:r>
              <a:rPr lang="en-US" sz="2800" b="1" dirty="0">
                <a:solidFill>
                  <a:srgbClr val="FFFFFF"/>
                </a:solidFill>
                <a:latin typeface="Arial" charset="0"/>
                <a:cs typeface="Arial" charset="0"/>
              </a:rPr>
              <a:t>616 Campus Drive Suite #100</a:t>
            </a:r>
          </a:p>
          <a:p>
            <a:pPr algn="ctr" fontAlgn="base">
              <a:spcBef>
                <a:spcPct val="0"/>
              </a:spcBef>
              <a:spcAft>
                <a:spcPct val="0"/>
              </a:spcAft>
            </a:pPr>
            <a:r>
              <a:rPr lang="en-US" sz="2800" b="1" dirty="0">
                <a:solidFill>
                  <a:srgbClr val="FFFFFF"/>
                </a:solidFill>
                <a:latin typeface="Arial" charset="0"/>
                <a:cs typeface="Arial" charset="0"/>
              </a:rPr>
              <a:t>Abingdon, VA 24210 </a:t>
            </a:r>
          </a:p>
        </p:txBody>
      </p:sp>
    </p:spTree>
    <p:extLst>
      <p:ext uri="{BB962C8B-B14F-4D97-AF65-F5344CB8AC3E}">
        <p14:creationId xmlns:p14="http://schemas.microsoft.com/office/powerpoint/2010/main" val="3010783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468" name="Rectangle 1946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70" name="Rectangle 19469">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72" name="Freeform: Shape 1947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458" name="Picture 2">
            <a:extLst>
              <a:ext uri="{FF2B5EF4-FFF2-40B4-BE49-F238E27FC236}">
                <a16:creationId xmlns:a16="http://schemas.microsoft.com/office/drawing/2014/main" id="{D4B79591-1A09-8344-D692-EF45776184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43" b="11154"/>
          <a:stretch/>
        </p:blipFill>
        <p:spPr bwMode="auto">
          <a:xfrm>
            <a:off x="657744" y="0"/>
            <a:ext cx="10873464" cy="6491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652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497" name="Rectangle 20496">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4" name="Picture 4">
            <a:extLst>
              <a:ext uri="{FF2B5EF4-FFF2-40B4-BE49-F238E27FC236}">
                <a16:creationId xmlns:a16="http://schemas.microsoft.com/office/drawing/2014/main" id="{40F3C78D-BB99-B830-6A31-5974396CC0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95" r="-3" b="22610"/>
          <a:stretch/>
        </p:blipFill>
        <p:spPr bwMode="auto">
          <a:xfrm>
            <a:off x="20" y="10"/>
            <a:ext cx="4003019" cy="3388883"/>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a:extLst>
              <a:ext uri="{FF2B5EF4-FFF2-40B4-BE49-F238E27FC236}">
                <a16:creationId xmlns:a16="http://schemas.microsoft.com/office/drawing/2014/main" id="{FF6E5F9D-09E0-97FF-B784-B05EAFA0F2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84" r="-1" b="29601"/>
          <a:stretch/>
        </p:blipFill>
        <p:spPr bwMode="auto">
          <a:xfrm>
            <a:off x="4094479" y="10"/>
            <a:ext cx="4014047"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a:extLst>
              <a:ext uri="{FF2B5EF4-FFF2-40B4-BE49-F238E27FC236}">
                <a16:creationId xmlns:a16="http://schemas.microsoft.com/office/drawing/2014/main" id="{F65B73A6-3FB7-3CDF-C6C2-A56E08313E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8" r="9286" b="4"/>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a:extLst>
              <a:ext uri="{FF2B5EF4-FFF2-40B4-BE49-F238E27FC236}">
                <a16:creationId xmlns:a16="http://schemas.microsoft.com/office/drawing/2014/main" id="{4AF59975-8932-8CB1-0378-95CDCBBCCF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4" r="11022" b="-3"/>
          <a:stretch/>
        </p:blipFill>
        <p:spPr bwMode="auto">
          <a:xfrm>
            <a:off x="20" y="3469102"/>
            <a:ext cx="400301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a:extLst>
              <a:ext uri="{FF2B5EF4-FFF2-40B4-BE49-F238E27FC236}">
                <a16:creationId xmlns:a16="http://schemas.microsoft.com/office/drawing/2014/main" id="{26B8FE81-507E-EFB1-CADD-5CAE322F894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81" r="-1" b="35504"/>
          <a:stretch/>
        </p:blipFill>
        <p:spPr bwMode="auto">
          <a:xfrm>
            <a:off x="4094479" y="3469102"/>
            <a:ext cx="4014047" cy="3383280"/>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a:extLst>
              <a:ext uri="{FF2B5EF4-FFF2-40B4-BE49-F238E27FC236}">
                <a16:creationId xmlns:a16="http://schemas.microsoft.com/office/drawing/2014/main" id="{029AE614-7964-D3AE-BD30-1EF3297A42A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1649" b="-3"/>
          <a:stretch/>
        </p:blipFill>
        <p:spPr bwMode="auto">
          <a:xfrm>
            <a:off x="8199966" y="3469102"/>
            <a:ext cx="3992034" cy="338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262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513" name="Rectangle 21512">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508" name="Picture 4">
            <a:extLst>
              <a:ext uri="{FF2B5EF4-FFF2-40B4-BE49-F238E27FC236}">
                <a16:creationId xmlns:a16="http://schemas.microsoft.com/office/drawing/2014/main" id="{829B91B6-AE32-91AE-C5C8-2BA7B7F130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a:extLst>
              <a:ext uri="{FF2B5EF4-FFF2-40B4-BE49-F238E27FC236}">
                <a16:creationId xmlns:a16="http://schemas.microsoft.com/office/drawing/2014/main" id="{C7BCA03C-8CDF-081D-ED01-E1645C804A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96" b="2129"/>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51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456" name="Rectangle 18455">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a:extLst>
              <a:ext uri="{FF2B5EF4-FFF2-40B4-BE49-F238E27FC236}">
                <a16:creationId xmlns:a16="http://schemas.microsoft.com/office/drawing/2014/main" id="{99014AE5-A9FE-B4D2-4D10-C69047BC708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153"/>
          <a:stretch/>
        </p:blipFill>
        <p:spPr bwMode="auto">
          <a:xfrm>
            <a:off x="3529263" y="10"/>
            <a:ext cx="866274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8457" name="Freeform: Shape 18456">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458" name="Freeform: Shape 18457">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6D5A46-7422-68F8-5817-574C86B13297}"/>
              </a:ext>
            </a:extLst>
          </p:cNvPr>
          <p:cNvSpPr>
            <a:spLocks noGrp="1"/>
          </p:cNvSpPr>
          <p:nvPr>
            <p:ph type="title"/>
          </p:nvPr>
        </p:nvSpPr>
        <p:spPr>
          <a:xfrm>
            <a:off x="371094" y="1098604"/>
            <a:ext cx="3438144" cy="1437533"/>
          </a:xfrm>
        </p:spPr>
        <p:txBody>
          <a:bodyPr vert="horz" lIns="91440" tIns="45720" rIns="91440" bIns="45720" rtlCol="0" anchor="b">
            <a:noAutofit/>
          </a:bodyPr>
          <a:lstStyle/>
          <a:p>
            <a:pPr algn="ctr"/>
            <a:r>
              <a:rPr lang="en-US" sz="4400" dirty="0">
                <a:solidFill>
                  <a:schemeClr val="accent2"/>
                </a:solidFill>
                <a:latin typeface="Abadi" panose="020B0604020104020204" pitchFamily="34" charset="0"/>
              </a:rPr>
              <a:t>EXPANSION COMPLETED</a:t>
            </a:r>
          </a:p>
        </p:txBody>
      </p:sp>
      <p:sp>
        <p:nvSpPr>
          <p:cNvPr id="18459" name="Rectangle 1845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460" name="Rectangle 1845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FDF5DCAD-5883-177F-282C-C9E4DE4F6F5C}"/>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pPr marL="285750" indent="-228600">
              <a:buFont typeface="Arial" panose="020B0604020202020204" pitchFamily="34" charset="0"/>
              <a:buChar char="•"/>
            </a:pPr>
            <a:r>
              <a:rPr lang="en-US" sz="2400" b="1" dirty="0">
                <a:solidFill>
                  <a:schemeClr val="bg1">
                    <a:lumMod val="95000"/>
                  </a:schemeClr>
                </a:solidFill>
                <a:effectLst>
                  <a:outerShdw blurRad="38100" dist="38100" dir="2700000" algn="tl">
                    <a:srgbClr val="000000">
                      <a:alpha val="43137"/>
                    </a:srgbClr>
                  </a:outerShdw>
                </a:effectLst>
                <a:latin typeface="Abadi" panose="020B0604020104020204" pitchFamily="34" charset="0"/>
              </a:rPr>
              <a:t>Ribbon Cutting – December 15, 2023</a:t>
            </a:r>
          </a:p>
          <a:p>
            <a:pPr marL="285750" indent="-228600">
              <a:buFont typeface="Arial" panose="020B0604020202020204" pitchFamily="34" charset="0"/>
              <a:buChar char="•"/>
            </a:pPr>
            <a:r>
              <a:rPr lang="en-US" sz="2400" b="1" dirty="0">
                <a:solidFill>
                  <a:schemeClr val="bg1">
                    <a:lumMod val="95000"/>
                  </a:schemeClr>
                </a:solidFill>
                <a:effectLst>
                  <a:outerShdw blurRad="38100" dist="38100" dir="2700000" algn="tl">
                    <a:srgbClr val="000000">
                      <a:alpha val="43137"/>
                    </a:srgbClr>
                  </a:outerShdw>
                </a:effectLst>
                <a:latin typeface="Abadi" panose="020B0604020104020204" pitchFamily="34" charset="0"/>
              </a:rPr>
              <a:t> Floor Plan</a:t>
            </a:r>
          </a:p>
          <a:p>
            <a:pPr marL="285750" indent="-228600">
              <a:buFont typeface="Arial" panose="020B0604020202020204" pitchFamily="34" charset="0"/>
              <a:buChar char="•"/>
            </a:pPr>
            <a:r>
              <a:rPr lang="en-US" sz="2400" b="1" dirty="0">
                <a:solidFill>
                  <a:schemeClr val="bg1">
                    <a:lumMod val="95000"/>
                  </a:schemeClr>
                </a:solidFill>
                <a:effectLst>
                  <a:outerShdw blurRad="38100" dist="38100" dir="2700000" algn="tl">
                    <a:srgbClr val="000000">
                      <a:alpha val="43137"/>
                    </a:srgbClr>
                  </a:outerShdw>
                </a:effectLst>
                <a:latin typeface="Abadi" panose="020B0604020104020204" pitchFamily="34" charset="0"/>
              </a:rPr>
              <a:t>Funding</a:t>
            </a:r>
          </a:p>
          <a:p>
            <a:pPr marL="285750" indent="-228600">
              <a:buFont typeface="Arial" panose="020B0604020202020204" pitchFamily="34" charset="0"/>
              <a:buChar char="•"/>
            </a:pPr>
            <a:r>
              <a:rPr lang="en-US" sz="2400" b="1" dirty="0">
                <a:solidFill>
                  <a:schemeClr val="bg1">
                    <a:lumMod val="95000"/>
                  </a:schemeClr>
                </a:solidFill>
                <a:effectLst>
                  <a:outerShdw blurRad="38100" dist="38100" dir="2700000" algn="tl">
                    <a:srgbClr val="000000">
                      <a:alpha val="43137"/>
                    </a:srgbClr>
                  </a:outerShdw>
                </a:effectLst>
                <a:latin typeface="Abadi" panose="020B0604020104020204" pitchFamily="34" charset="0"/>
              </a:rPr>
              <a:t>Partnerships</a:t>
            </a:r>
          </a:p>
        </p:txBody>
      </p:sp>
    </p:spTree>
    <p:extLst>
      <p:ext uri="{BB962C8B-B14F-4D97-AF65-F5344CB8AC3E}">
        <p14:creationId xmlns:p14="http://schemas.microsoft.com/office/powerpoint/2010/main" val="1573668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6" name="Rectangle 19465">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7" name="Freeform: Shape 19466">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460" name="Picture 4">
            <a:extLst>
              <a:ext uri="{FF2B5EF4-FFF2-40B4-BE49-F238E27FC236}">
                <a16:creationId xmlns:a16="http://schemas.microsoft.com/office/drawing/2014/main" id="{225AE5C9-73CA-91C7-81EC-E26DF5456F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84"/>
          <a:stretch/>
        </p:blipFill>
        <p:spPr bwMode="auto">
          <a:xfrm>
            <a:off x="751115" y="-1"/>
            <a:ext cx="10172700" cy="653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487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C1FD-6BA1-8178-1E92-9D9672E77DC6}"/>
              </a:ext>
            </a:extLst>
          </p:cNvPr>
          <p:cNvSpPr>
            <a:spLocks noGrp="1"/>
          </p:cNvSpPr>
          <p:nvPr>
            <p:ph type="title"/>
          </p:nvPr>
        </p:nvSpPr>
        <p:spPr/>
        <p:txBody>
          <a:bodyPr/>
          <a:lstStyle/>
          <a:p>
            <a:pPr algn="ctr"/>
            <a:r>
              <a:rPr lang="en-US" dirty="0">
                <a:solidFill>
                  <a:schemeClr val="accent2"/>
                </a:solidFill>
                <a:latin typeface="Abadi" panose="020B0604020104020204" pitchFamily="34" charset="0"/>
              </a:rPr>
              <a:t>MISSION STATEMENT</a:t>
            </a:r>
          </a:p>
        </p:txBody>
      </p:sp>
      <p:sp>
        <p:nvSpPr>
          <p:cNvPr id="3" name="Subtitle 2">
            <a:extLst>
              <a:ext uri="{FF2B5EF4-FFF2-40B4-BE49-F238E27FC236}">
                <a16:creationId xmlns:a16="http://schemas.microsoft.com/office/drawing/2014/main" id="{EF92B405-DDA2-7BC0-44AE-6646A07F2D72}"/>
              </a:ext>
            </a:extLst>
          </p:cNvPr>
          <p:cNvSpPr>
            <a:spLocks noGrp="1"/>
          </p:cNvSpPr>
          <p:nvPr>
            <p:ph idx="1"/>
          </p:nvPr>
        </p:nvSpPr>
        <p:spPr>
          <a:xfrm>
            <a:off x="838200" y="1253331"/>
            <a:ext cx="10515600" cy="4351338"/>
          </a:xfrm>
        </p:spPr>
        <p:txBody>
          <a:bodyPr>
            <a:normAutofit/>
          </a:bodyPr>
          <a:lstStyle/>
          <a:p>
            <a:pPr marL="0" indent="0" algn="ctr">
              <a:buNone/>
            </a:pPr>
            <a:endParaRPr lang="en-US" sz="4400" dirty="0">
              <a:latin typeface="Abadi" panose="020B0604020104020204" pitchFamily="34" charset="0"/>
            </a:endParaRPr>
          </a:p>
          <a:p>
            <a:pPr marL="0" indent="0" algn="ctr">
              <a:buNone/>
            </a:pPr>
            <a:r>
              <a:rPr lang="en-US" sz="4400" b="1" dirty="0">
                <a:solidFill>
                  <a:schemeClr val="bg1"/>
                </a:solidFill>
                <a:effectLst>
                  <a:outerShdw blurRad="38100" dist="38100" dir="2700000" algn="tl">
                    <a:srgbClr val="000000">
                      <a:alpha val="43137"/>
                    </a:srgbClr>
                  </a:outerShdw>
                </a:effectLst>
                <a:latin typeface="Abadi" panose="020B0604020104020204" pitchFamily="34" charset="0"/>
              </a:rPr>
              <a:t>To provide effective and affordable oral health care to underserved and uninsured individuals and families in Southwest Virginia</a:t>
            </a:r>
          </a:p>
        </p:txBody>
      </p:sp>
      <p:pic>
        <p:nvPicPr>
          <p:cNvPr id="5" name="Picture 4" descr="A black background with white text&#10;&#10;Description automatically generated">
            <a:extLst>
              <a:ext uri="{FF2B5EF4-FFF2-40B4-BE49-F238E27FC236}">
                <a16:creationId xmlns:a16="http://schemas.microsoft.com/office/drawing/2014/main" id="{3F22E9BF-D080-CE7F-9EAC-C68A86B1D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109" y="5669002"/>
            <a:ext cx="5200072" cy="832011"/>
          </a:xfrm>
          <a:prstGeom prst="rect">
            <a:avLst/>
          </a:prstGeom>
        </p:spPr>
      </p:pic>
    </p:spTree>
    <p:extLst>
      <p:ext uri="{BB962C8B-B14F-4D97-AF65-F5344CB8AC3E}">
        <p14:creationId xmlns:p14="http://schemas.microsoft.com/office/powerpoint/2010/main" val="4086969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51" name="Rectangle 22550">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53" name="Rectangle 22552">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2" name="Picture 4">
            <a:extLst>
              <a:ext uri="{FF2B5EF4-FFF2-40B4-BE49-F238E27FC236}">
                <a16:creationId xmlns:a16="http://schemas.microsoft.com/office/drawing/2014/main" id="{A68750E0-3A49-AB1C-958F-FE9D8E40F1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363" r="1" b="15848"/>
          <a:stretch/>
        </p:blipFill>
        <p:spPr bwMode="auto">
          <a:xfrm>
            <a:off x="965200" y="2089464"/>
            <a:ext cx="2879083" cy="2679071"/>
          </a:xfrm>
          <a:prstGeom prst="rect">
            <a:avLst/>
          </a:prstGeom>
          <a:noFill/>
          <a:extLst>
            <a:ext uri="{909E8E84-426E-40DD-AFC4-6F175D3DCCD1}">
              <a14:hiddenFill xmlns:a14="http://schemas.microsoft.com/office/drawing/2010/main">
                <a:solidFill>
                  <a:srgbClr val="FFFFFF"/>
                </a:solidFill>
              </a14:hiddenFill>
            </a:ext>
          </a:extLst>
        </p:spPr>
      </p:pic>
      <p:sp>
        <p:nvSpPr>
          <p:cNvPr id="22555" name="Rectangle 22554">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4" name="Picture 6">
            <a:extLst>
              <a:ext uri="{FF2B5EF4-FFF2-40B4-BE49-F238E27FC236}">
                <a16:creationId xmlns:a16="http://schemas.microsoft.com/office/drawing/2014/main" id="{49FA8368-B414-4675-3D3F-584F559C14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143" r="-3" b="26961"/>
          <a:stretch/>
        </p:blipFill>
        <p:spPr bwMode="auto">
          <a:xfrm>
            <a:off x="4647976" y="2394606"/>
            <a:ext cx="2880360" cy="2069802"/>
          </a:xfrm>
          <a:prstGeom prst="rect">
            <a:avLst/>
          </a:prstGeom>
          <a:noFill/>
          <a:extLst>
            <a:ext uri="{909E8E84-426E-40DD-AFC4-6F175D3DCCD1}">
              <a14:hiddenFill xmlns:a14="http://schemas.microsoft.com/office/drawing/2010/main">
                <a:solidFill>
                  <a:srgbClr val="FFFFFF"/>
                </a:solidFill>
              </a14:hiddenFill>
            </a:ext>
          </a:extLst>
        </p:spPr>
      </p:pic>
      <p:sp>
        <p:nvSpPr>
          <p:cNvPr id="22557" name="Rectangle 22556">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a:extLst>
              <a:ext uri="{FF2B5EF4-FFF2-40B4-BE49-F238E27FC236}">
                <a16:creationId xmlns:a16="http://schemas.microsoft.com/office/drawing/2014/main" id="{B38BAAE0-4FD4-A7ED-1476-32B525058D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210" r="-3" b="16895"/>
          <a:stretch/>
        </p:blipFill>
        <p:spPr bwMode="auto">
          <a:xfrm>
            <a:off x="8343941" y="2394117"/>
            <a:ext cx="2880360" cy="2069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291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92C5A-C48D-0841-63CE-17C0C74E750F}"/>
              </a:ext>
            </a:extLst>
          </p:cNvPr>
          <p:cNvSpPr>
            <a:spLocks noGrp="1"/>
          </p:cNvSpPr>
          <p:nvPr>
            <p:ph type="title"/>
          </p:nvPr>
        </p:nvSpPr>
        <p:spPr/>
        <p:txBody>
          <a:bodyPr>
            <a:normAutofit/>
          </a:bodyPr>
          <a:lstStyle/>
          <a:p>
            <a:pPr algn="ctr"/>
            <a:r>
              <a:rPr lang="en-US" sz="5200" b="1" dirty="0">
                <a:solidFill>
                  <a:schemeClr val="accent2"/>
                </a:solidFill>
                <a:effectLst>
                  <a:outerShdw blurRad="38100" dist="38100" dir="2700000" algn="tl">
                    <a:srgbClr val="000000">
                      <a:alpha val="43137"/>
                    </a:srgbClr>
                  </a:outerShdw>
                </a:effectLst>
                <a:latin typeface="Abadi" panose="020B0604020104020204" pitchFamily="34" charset="0"/>
              </a:rPr>
              <a:t>AHCDC Lab</a:t>
            </a:r>
          </a:p>
        </p:txBody>
      </p:sp>
      <p:sp>
        <p:nvSpPr>
          <p:cNvPr id="3" name="Content Placeholder 2">
            <a:extLst>
              <a:ext uri="{FF2B5EF4-FFF2-40B4-BE49-F238E27FC236}">
                <a16:creationId xmlns:a16="http://schemas.microsoft.com/office/drawing/2014/main" id="{2D9980C3-0903-B1FE-8752-6F502F3D1C9F}"/>
              </a:ext>
            </a:extLst>
          </p:cNvPr>
          <p:cNvSpPr>
            <a:spLocks noGrp="1"/>
          </p:cNvSpPr>
          <p:nvPr>
            <p:ph idx="1"/>
          </p:nvPr>
        </p:nvSpPr>
        <p:spPr>
          <a:xfrm>
            <a:off x="838200" y="1589651"/>
            <a:ext cx="10515600" cy="4351338"/>
          </a:xfrm>
        </p:spPr>
        <p:txBody>
          <a:bodyPr>
            <a:normAutofit fontScale="92500" lnSpcReduction="10000"/>
          </a:bodyPr>
          <a:lstStyle/>
          <a:p>
            <a:r>
              <a:rPr lang="en-US" b="1" dirty="0">
                <a:solidFill>
                  <a:schemeClr val="bg1"/>
                </a:solidFill>
                <a:effectLst>
                  <a:outerShdw blurRad="38100" dist="38100" dir="2700000" algn="tl">
                    <a:srgbClr val="000000">
                      <a:alpha val="43137"/>
                    </a:srgbClr>
                  </a:outerShdw>
                </a:effectLst>
                <a:latin typeface="Abadi" panose="020B0604020104020204" pitchFamily="34" charset="0"/>
              </a:rPr>
              <a:t>AHCDC, has spent </a:t>
            </a:r>
            <a:r>
              <a:rPr lang="en-US" b="1" dirty="0">
                <a:solidFill>
                  <a:schemeClr val="accent2"/>
                </a:solidFill>
                <a:highlight>
                  <a:srgbClr val="D6D5D0"/>
                </a:highlight>
                <a:latin typeface="Abadi" panose="020B0604020104020204" pitchFamily="34" charset="0"/>
              </a:rPr>
              <a:t>$288,822.39 </a:t>
            </a:r>
            <a:r>
              <a:rPr lang="en-US" b="1" dirty="0">
                <a:solidFill>
                  <a:schemeClr val="bg1"/>
                </a:solidFill>
                <a:effectLst>
                  <a:outerShdw blurRad="38100" dist="38100" dir="2700000" algn="tl">
                    <a:srgbClr val="000000">
                      <a:alpha val="43137"/>
                    </a:srgbClr>
                  </a:outerShdw>
                </a:effectLst>
                <a:latin typeface="Abadi" panose="020B0604020104020204" pitchFamily="34" charset="0"/>
              </a:rPr>
              <a:t>in dental lab </a:t>
            </a:r>
            <a:r>
              <a:rPr lang="en-US" b="1" dirty="0">
                <a:solidFill>
                  <a:srgbClr val="FF6600"/>
                </a:solidFill>
                <a:highlight>
                  <a:srgbClr val="D6D5D0"/>
                </a:highlight>
                <a:latin typeface="Abadi" panose="020B0604020104020204" pitchFamily="34" charset="0"/>
              </a:rPr>
              <a:t>fees</a:t>
            </a:r>
            <a:r>
              <a:rPr lang="en-US" dirty="0">
                <a:solidFill>
                  <a:schemeClr val="bg1"/>
                </a:solidFill>
                <a:latin typeface="Abadi" panose="020B0604020104020204" pitchFamily="34" charset="0"/>
              </a:rPr>
              <a:t> </a:t>
            </a:r>
            <a:r>
              <a:rPr lang="en-US" b="1" dirty="0">
                <a:solidFill>
                  <a:schemeClr val="bg1"/>
                </a:solidFill>
                <a:effectLst>
                  <a:outerShdw blurRad="38100" dist="38100" dir="2700000" algn="tl">
                    <a:srgbClr val="000000">
                      <a:alpha val="43137"/>
                    </a:srgbClr>
                  </a:outerShdw>
                </a:effectLst>
                <a:latin typeface="Abadi" panose="020B0604020104020204" pitchFamily="34" charset="0"/>
              </a:rPr>
              <a:t>only, through September 2024. Note: lab fees increase as residents seat and treat faster and do more dental prostheses.</a:t>
            </a:r>
            <a:r>
              <a:rPr lang="en-US" b="1" dirty="0">
                <a:effectLst>
                  <a:outerShdw blurRad="38100" dist="38100" dir="2700000" algn="tl">
                    <a:srgbClr val="000000">
                      <a:alpha val="43137"/>
                    </a:srgbClr>
                  </a:outerShdw>
                </a:effectLst>
                <a:latin typeface="Abadi" panose="020B0604020104020204" pitchFamily="34" charset="0"/>
              </a:rPr>
              <a:t> </a:t>
            </a:r>
            <a:r>
              <a:rPr lang="en-US" b="1" dirty="0">
                <a:solidFill>
                  <a:schemeClr val="accent2"/>
                </a:solidFill>
                <a:highlight>
                  <a:srgbClr val="D6D5D0"/>
                </a:highlight>
                <a:latin typeface="Abadi" panose="020B0604020104020204" pitchFamily="34" charset="0"/>
              </a:rPr>
              <a:t>Annual costs could be up to $350K+. Towards the end of their residency, more labs are delivered, thus raising dental lab expenses.</a:t>
            </a:r>
          </a:p>
          <a:p>
            <a:r>
              <a:rPr lang="en-US" b="1" dirty="0">
                <a:solidFill>
                  <a:schemeClr val="bg1"/>
                </a:solidFill>
                <a:effectLst>
                  <a:outerShdw blurRad="38100" dist="38100" dir="2700000" algn="tl">
                    <a:srgbClr val="000000">
                      <a:alpha val="43137"/>
                    </a:srgbClr>
                  </a:outerShdw>
                </a:effectLst>
                <a:latin typeface="Abadi" panose="020B0604020104020204" pitchFamily="34" charset="0"/>
              </a:rPr>
              <a:t>Goal is to outsource as few dental labs as possible and upskilling residents, assistants and lab staff.</a:t>
            </a:r>
          </a:p>
          <a:p>
            <a:r>
              <a:rPr lang="en-US" b="1" dirty="0">
                <a:solidFill>
                  <a:schemeClr val="bg1"/>
                </a:solidFill>
                <a:effectLst>
                  <a:outerShdw blurRad="38100" dist="38100" dir="2700000" algn="tl">
                    <a:srgbClr val="000000">
                      <a:alpha val="43137"/>
                    </a:srgbClr>
                  </a:outerShdw>
                </a:effectLst>
                <a:latin typeface="Abadi" panose="020B0604020104020204" pitchFamily="34" charset="0"/>
              </a:rPr>
              <a:t>Initially, the goal is to begin with crowns and dentures (2740, 5110, and 5120)</a:t>
            </a:r>
          </a:p>
          <a:p>
            <a:r>
              <a:rPr lang="en-US" b="1" dirty="0">
                <a:solidFill>
                  <a:schemeClr val="bg1"/>
                </a:solidFill>
                <a:effectLst>
                  <a:outerShdw blurRad="38100" dist="38100" dir="2700000" algn="tl">
                    <a:srgbClr val="000000">
                      <a:alpha val="43137"/>
                    </a:srgbClr>
                  </a:outerShdw>
                </a:effectLst>
                <a:latin typeface="Abadi" panose="020B0604020104020204" pitchFamily="34" charset="0"/>
              </a:rPr>
              <a:t>AHCDC would be interested in piloting a Medicaid Lab Hub for safety net clinics facing the same financial burdens</a:t>
            </a:r>
          </a:p>
        </p:txBody>
      </p:sp>
    </p:spTree>
    <p:extLst>
      <p:ext uri="{BB962C8B-B14F-4D97-AF65-F5344CB8AC3E}">
        <p14:creationId xmlns:p14="http://schemas.microsoft.com/office/powerpoint/2010/main" val="828487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A45A4AD-D6BB-CDDF-7416-33FA65742DA5}"/>
              </a:ext>
            </a:extLst>
          </p:cNvPr>
          <p:cNvPicPr>
            <a:picLocks noGrp="1" noChangeAspect="1"/>
          </p:cNvPicPr>
          <p:nvPr>
            <p:ph sz="half" idx="2"/>
          </p:nvPr>
        </p:nvPicPr>
        <p:blipFill>
          <a:blip r:embed="rId2"/>
          <a:srcRect t="17624" b="836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C8FF0-3DB7-5532-2D02-09DB4759100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err="1">
                <a:solidFill>
                  <a:schemeClr val="accent2"/>
                </a:solidFill>
                <a:latin typeface="Abadi" panose="020B0604020104020204" pitchFamily="34" charset="0"/>
              </a:rPr>
              <a:t>Ivoclar</a:t>
            </a:r>
            <a:r>
              <a:rPr lang="en-US" sz="3600" dirty="0">
                <a:solidFill>
                  <a:schemeClr val="accent2"/>
                </a:solidFill>
                <a:latin typeface="Abadi" panose="020B0604020104020204" pitchFamily="34" charset="0"/>
              </a:rPr>
              <a:t> </a:t>
            </a:r>
            <a:r>
              <a:rPr lang="en-US" sz="3600" dirty="0" err="1">
                <a:solidFill>
                  <a:schemeClr val="accent2"/>
                </a:solidFill>
                <a:latin typeface="Abadi" panose="020B0604020104020204" pitchFamily="34" charset="0"/>
              </a:rPr>
              <a:t>PrograMill</a:t>
            </a:r>
            <a:r>
              <a:rPr lang="en-US" sz="3600" dirty="0">
                <a:solidFill>
                  <a:schemeClr val="accent2"/>
                </a:solidFill>
                <a:latin typeface="Abadi" panose="020B0604020104020204" pitchFamily="34" charset="0"/>
              </a:rPr>
              <a:t> PM7 </a:t>
            </a:r>
            <a:r>
              <a:rPr lang="en-US" sz="3600" dirty="0">
                <a:solidFill>
                  <a:schemeClr val="tx1">
                    <a:lumMod val="85000"/>
                    <a:lumOff val="15000"/>
                  </a:schemeClr>
                </a:solidFill>
              </a:rPr>
              <a:t>(Source: ivoclar.com)</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036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A1AF9-A258-F904-301A-CD48E4AEE30C}"/>
            </a:ext>
          </a:extLst>
        </p:cNvPr>
        <p:cNvGrpSpPr/>
        <p:nvPr/>
      </p:nvGrpSpPr>
      <p:grpSpPr>
        <a:xfrm>
          <a:off x="0" y="0"/>
          <a:ext cx="0" cy="0"/>
          <a:chOff x="0" y="0"/>
          <a:chExt cx="0" cy="0"/>
        </a:xfrm>
      </p:grpSpPr>
      <p:sp useBgFill="1">
        <p:nvSpPr>
          <p:cNvPr id="22562" name="Rectangle 22561">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311944F8-82FB-4DB0-A58C-8B0E09188635" descr="IMG_2837.JPG">
            <a:extLst>
              <a:ext uri="{FF2B5EF4-FFF2-40B4-BE49-F238E27FC236}">
                <a16:creationId xmlns:a16="http://schemas.microsoft.com/office/drawing/2014/main" id="{06B184B1-A64E-5116-4132-1E409ADB9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93" b="15343"/>
          <a:stretch/>
        </p:blipFill>
        <p:spPr bwMode="auto">
          <a:xfrm>
            <a:off x="-1" y="1"/>
            <a:ext cx="12192000" cy="60682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64" name="Group 22563">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22565" name="Freeform: Shape 22564">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2566" name="Freeform: Shape 22565">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2567" name="Freeform: Shape 22566">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2568" name="Freeform: Shape 22567">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076299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B28EB6-1FD3-9D65-6EF2-2041F70B4CEC}"/>
              </a:ext>
            </a:extLst>
          </p:cNvPr>
          <p:cNvSpPr>
            <a:spLocks noGrp="1"/>
          </p:cNvSpPr>
          <p:nvPr>
            <p:ph type="title"/>
          </p:nvPr>
        </p:nvSpPr>
        <p:spPr>
          <a:xfrm>
            <a:off x="96211" y="1262129"/>
            <a:ext cx="5607170" cy="1249456"/>
          </a:xfrm>
        </p:spPr>
        <p:txBody>
          <a:bodyPr anchor="b">
            <a:normAutofit fontScale="90000"/>
          </a:bodyPr>
          <a:lstStyle/>
          <a:p>
            <a:r>
              <a:rPr lang="en-US" sz="3800" dirty="0">
                <a:latin typeface="Abadi" panose="020B0604020104020204" pitchFamily="34" charset="0"/>
              </a:rPr>
              <a:t>   </a:t>
            </a:r>
            <a:r>
              <a:rPr lang="en-US" sz="3800" b="1" dirty="0" err="1">
                <a:solidFill>
                  <a:schemeClr val="bg1"/>
                </a:solidFill>
                <a:effectLst>
                  <a:outerShdw blurRad="38100" dist="38100" dir="2700000" algn="tl">
                    <a:srgbClr val="000000">
                      <a:alpha val="43137"/>
                    </a:srgbClr>
                  </a:outerShdw>
                </a:effectLst>
                <a:latin typeface="Abadi" panose="020B0604020104020204" pitchFamily="34" charset="0"/>
              </a:rPr>
              <a:t>Ivoclar</a:t>
            </a:r>
            <a:r>
              <a:rPr lang="en-US" sz="3800" b="1"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3800" b="1" dirty="0" err="1">
                <a:solidFill>
                  <a:schemeClr val="bg1"/>
                </a:solidFill>
                <a:effectLst>
                  <a:outerShdw blurRad="38100" dist="38100" dir="2700000" algn="tl">
                    <a:srgbClr val="000000">
                      <a:alpha val="43137"/>
                    </a:srgbClr>
                  </a:outerShdw>
                </a:effectLst>
                <a:latin typeface="Abadi" panose="020B0604020104020204" pitchFamily="34" charset="0"/>
              </a:rPr>
              <a:t>PrograMill</a:t>
            </a:r>
            <a:r>
              <a:rPr lang="en-US" sz="3800" b="1" dirty="0">
                <a:solidFill>
                  <a:schemeClr val="bg1"/>
                </a:solidFill>
                <a:effectLst>
                  <a:outerShdw blurRad="38100" dist="38100" dir="2700000" algn="tl">
                    <a:srgbClr val="000000">
                      <a:alpha val="43137"/>
                    </a:srgbClr>
                  </a:outerShdw>
                </a:effectLst>
                <a:latin typeface="Abadi" panose="020B0604020104020204" pitchFamily="34" charset="0"/>
              </a:rPr>
              <a:t> </a:t>
            </a:r>
            <a:br>
              <a:rPr lang="en-US" sz="3800" b="1" dirty="0">
                <a:solidFill>
                  <a:schemeClr val="bg1"/>
                </a:solidFill>
                <a:effectLst>
                  <a:outerShdw blurRad="38100" dist="38100" dir="2700000" algn="tl">
                    <a:srgbClr val="000000">
                      <a:alpha val="43137"/>
                    </a:srgbClr>
                  </a:outerShdw>
                </a:effectLst>
                <a:latin typeface="Abadi" panose="020B0604020104020204" pitchFamily="34" charset="0"/>
              </a:rPr>
            </a:br>
            <a:r>
              <a:rPr lang="en-US" sz="3800" b="1" dirty="0">
                <a:solidFill>
                  <a:schemeClr val="bg1"/>
                </a:solidFill>
                <a:effectLst>
                  <a:outerShdw blurRad="38100" dist="38100" dir="2700000" algn="tl">
                    <a:srgbClr val="000000">
                      <a:alpha val="43137"/>
                    </a:srgbClr>
                  </a:outerShdw>
                </a:effectLst>
                <a:latin typeface="Abadi" panose="020B0604020104020204" pitchFamily="34" charset="0"/>
              </a:rPr>
              <a:t>          PM7 </a:t>
            </a:r>
            <a:br>
              <a:rPr lang="en-US" sz="3800" b="1" dirty="0">
                <a:solidFill>
                  <a:schemeClr val="bg1"/>
                </a:solidFill>
                <a:effectLst>
                  <a:outerShdw blurRad="38100" dist="38100" dir="2700000" algn="tl">
                    <a:srgbClr val="000000">
                      <a:alpha val="43137"/>
                    </a:srgbClr>
                  </a:outerShdw>
                </a:effectLst>
                <a:latin typeface="Abadi" panose="020B0604020104020204" pitchFamily="34" charset="0"/>
              </a:rPr>
            </a:br>
            <a:r>
              <a:rPr lang="en-US" sz="3800" b="1"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3800" b="1" u="sng" dirty="0">
                <a:solidFill>
                  <a:schemeClr val="bg1"/>
                </a:solidFill>
                <a:effectLst>
                  <a:outerShdw blurRad="38100" dist="38100" dir="2700000" algn="tl">
                    <a:srgbClr val="000000">
                      <a:alpha val="43137"/>
                    </a:srgbClr>
                  </a:outerShdw>
                </a:effectLst>
                <a:latin typeface="Abadi" panose="020B0604020104020204" pitchFamily="34" charset="0"/>
              </a:rPr>
              <a:t>+ 3Shape</a:t>
            </a:r>
            <a:br>
              <a:rPr lang="en-US" sz="3800" dirty="0">
                <a:latin typeface="Abadi" panose="020B0604020104020204" pitchFamily="34" charset="0"/>
              </a:rPr>
            </a:br>
            <a:r>
              <a:rPr lang="en-US" sz="3800" dirty="0">
                <a:latin typeface="Abadi" panose="020B0604020104020204" pitchFamily="34" charset="0"/>
              </a:rPr>
              <a:t>    </a:t>
            </a:r>
            <a:r>
              <a:rPr lang="en-US" sz="3800" dirty="0">
                <a:solidFill>
                  <a:srgbClr val="FF6600"/>
                </a:solidFill>
                <a:latin typeface="Abadi" panose="020B0604020104020204" pitchFamily="34" charset="0"/>
              </a:rPr>
              <a:t>=</a:t>
            </a:r>
            <a:r>
              <a:rPr lang="en-US" sz="3800" dirty="0">
                <a:latin typeface="Abadi" panose="020B0604020104020204" pitchFamily="34" charset="0"/>
              </a:rPr>
              <a:t> </a:t>
            </a:r>
            <a:r>
              <a:rPr lang="en-US" sz="3800" dirty="0">
                <a:solidFill>
                  <a:schemeClr val="accent2"/>
                </a:solidFill>
                <a:latin typeface="Abadi" panose="020B0604020104020204" pitchFamily="34" charset="0"/>
              </a:rPr>
              <a:t>Patients Served</a:t>
            </a:r>
            <a:endParaRPr lang="en-US" sz="3800" dirty="0">
              <a:solidFill>
                <a:schemeClr val="accent2"/>
              </a:solidFill>
            </a:endParaRP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496F52-FFFC-BEF4-45F4-D51AD46FF5EE}"/>
              </a:ext>
            </a:extLst>
          </p:cNvPr>
          <p:cNvSpPr>
            <a:spLocks noGrp="1"/>
          </p:cNvSpPr>
          <p:nvPr>
            <p:ph idx="1"/>
          </p:nvPr>
        </p:nvSpPr>
        <p:spPr>
          <a:xfrm>
            <a:off x="378822" y="2756101"/>
            <a:ext cx="4243589" cy="3929308"/>
          </a:xfrm>
        </p:spPr>
        <p:txBody>
          <a:bodyPr>
            <a:normAutofit fontScale="92500" lnSpcReduction="20000"/>
          </a:bodyPr>
          <a:lstStyle/>
          <a:p>
            <a:r>
              <a:rPr lang="en-US" sz="2600" b="1" dirty="0">
                <a:solidFill>
                  <a:schemeClr val="bg1"/>
                </a:solidFill>
                <a:effectLst>
                  <a:outerShdw blurRad="38100" dist="38100" dir="2700000" algn="tl">
                    <a:srgbClr val="000000">
                      <a:alpha val="43137"/>
                    </a:srgbClr>
                  </a:outerShdw>
                </a:effectLst>
                <a:latin typeface="Abadi" panose="020B0604020104020204" pitchFamily="34" charset="0"/>
              </a:rPr>
              <a:t>Step 1: Focus on design (chairside and office design station)</a:t>
            </a:r>
          </a:p>
          <a:p>
            <a:r>
              <a:rPr lang="en-US" sz="2600" b="1" dirty="0">
                <a:solidFill>
                  <a:schemeClr val="bg1"/>
                </a:solidFill>
                <a:effectLst>
                  <a:outerShdw blurRad="38100" dist="38100" dir="2700000" algn="tl">
                    <a:srgbClr val="000000">
                      <a:alpha val="43137"/>
                    </a:srgbClr>
                  </a:outerShdw>
                </a:effectLst>
                <a:latin typeface="Abadi" panose="020B0604020104020204" pitchFamily="34" charset="0"/>
              </a:rPr>
              <a:t>Step 2: Focus on ADA – D2740 (crown)</a:t>
            </a:r>
          </a:p>
          <a:p>
            <a:r>
              <a:rPr lang="en-US" sz="2600" b="1" dirty="0">
                <a:solidFill>
                  <a:schemeClr val="bg1"/>
                </a:solidFill>
                <a:effectLst>
                  <a:outerShdw blurRad="38100" dist="38100" dir="2700000" algn="tl">
                    <a:srgbClr val="000000">
                      <a:alpha val="43137"/>
                    </a:srgbClr>
                  </a:outerShdw>
                </a:effectLst>
                <a:latin typeface="Abadi" panose="020B0604020104020204" pitchFamily="34" charset="0"/>
              </a:rPr>
              <a:t>Step 3: Focus on ADA – D5110, D5120 (denture arches)</a:t>
            </a:r>
          </a:p>
          <a:p>
            <a:r>
              <a:rPr lang="en-US" sz="2600" b="1" dirty="0">
                <a:solidFill>
                  <a:schemeClr val="bg1"/>
                </a:solidFill>
                <a:effectLst>
                  <a:outerShdw blurRad="38100" dist="38100" dir="2700000" algn="tl">
                    <a:srgbClr val="000000">
                      <a:alpha val="43137"/>
                    </a:srgbClr>
                  </a:outerShdw>
                </a:effectLst>
                <a:latin typeface="Abadi" panose="020B0604020104020204" pitchFamily="34" charset="0"/>
              </a:rPr>
              <a:t>Step 4: Over 1,200 patients are on a new patient wait list and 256 patients need at least one arch (~490 arches are needed)</a:t>
            </a:r>
          </a:p>
          <a:p>
            <a:pPr marL="0" indent="0">
              <a:buNone/>
            </a:pPr>
            <a:endParaRPr lang="en-US" sz="2000" dirty="0"/>
          </a:p>
        </p:txBody>
      </p:sp>
      <p:pic>
        <p:nvPicPr>
          <p:cNvPr id="2050" name="5765D47F-2293-45B8-8C7B-4444E9DBFEFB" descr="IMG_2838.JPG">
            <a:extLst>
              <a:ext uri="{FF2B5EF4-FFF2-40B4-BE49-F238E27FC236}">
                <a16:creationId xmlns:a16="http://schemas.microsoft.com/office/drawing/2014/main" id="{5546811D-751C-C2FD-3BB6-D09B75DE3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25226"/>
          <a:stretch/>
        </p:blipFill>
        <p:spPr bwMode="auto">
          <a:xfrm>
            <a:off x="53132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164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11196-ED40-FF6A-CA23-BC20C1D59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90B8D7-E173-90BA-F6BF-F300EA9D7FA1}"/>
              </a:ext>
            </a:extLst>
          </p:cNvPr>
          <p:cNvSpPr>
            <a:spLocks noGrp="1"/>
          </p:cNvSpPr>
          <p:nvPr>
            <p:ph type="title"/>
          </p:nvPr>
        </p:nvSpPr>
        <p:spPr/>
        <p:txBody>
          <a:bodyPr/>
          <a:lstStyle/>
          <a:p>
            <a:pPr algn="ctr"/>
            <a:r>
              <a:rPr lang="en-US" dirty="0">
                <a:solidFill>
                  <a:srgbClr val="FF6600"/>
                </a:solidFill>
              </a:rPr>
              <a:t>Medicaid Provider Only Lab Concept</a:t>
            </a:r>
          </a:p>
        </p:txBody>
      </p:sp>
      <p:sp>
        <p:nvSpPr>
          <p:cNvPr id="3" name="Content Placeholder 2">
            <a:extLst>
              <a:ext uri="{FF2B5EF4-FFF2-40B4-BE49-F238E27FC236}">
                <a16:creationId xmlns:a16="http://schemas.microsoft.com/office/drawing/2014/main" id="{8C13B407-A8D6-7D50-0EE9-E0A0CD9D3B61}"/>
              </a:ext>
            </a:extLst>
          </p:cNvPr>
          <p:cNvSpPr>
            <a:spLocks noGrp="1"/>
          </p:cNvSpPr>
          <p:nvPr>
            <p:ph idx="1"/>
          </p:nvPr>
        </p:nvSpPr>
        <p:spPr/>
        <p:txBody>
          <a:bodyPr/>
          <a:lstStyle/>
          <a:p>
            <a:r>
              <a:rPr lang="en-US" b="1" dirty="0">
                <a:solidFill>
                  <a:schemeClr val="bg1"/>
                </a:solidFill>
                <a:effectLst>
                  <a:outerShdw blurRad="38100" dist="38100" dir="2700000" algn="tl">
                    <a:srgbClr val="000000">
                      <a:alpha val="43137"/>
                    </a:srgbClr>
                  </a:outerShdw>
                </a:effectLst>
              </a:rPr>
              <a:t>Providers that are Medicaid Providers can only utilize AHCDL for reduced lab fees.</a:t>
            </a:r>
          </a:p>
        </p:txBody>
      </p:sp>
    </p:spTree>
    <p:extLst>
      <p:ext uri="{BB962C8B-B14F-4D97-AF65-F5344CB8AC3E}">
        <p14:creationId xmlns:p14="http://schemas.microsoft.com/office/powerpoint/2010/main" val="3139370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554F7-5ACC-CFD0-80B9-19596A0D29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D3C30-081E-1E94-1132-CC28B207C408}"/>
              </a:ext>
            </a:extLst>
          </p:cNvPr>
          <p:cNvSpPr>
            <a:spLocks noGrp="1"/>
          </p:cNvSpPr>
          <p:nvPr>
            <p:ph type="title"/>
          </p:nvPr>
        </p:nvSpPr>
        <p:spPr/>
        <p:txBody>
          <a:bodyPr/>
          <a:lstStyle/>
          <a:p>
            <a:pPr algn="ctr"/>
            <a:r>
              <a:rPr lang="en-US" dirty="0">
                <a:solidFill>
                  <a:srgbClr val="FF6600"/>
                </a:solidFill>
              </a:rPr>
              <a:t>Medicaid Provider Only Lab Concept</a:t>
            </a:r>
          </a:p>
        </p:txBody>
      </p:sp>
      <p:sp>
        <p:nvSpPr>
          <p:cNvPr id="3" name="Content Placeholder 2">
            <a:extLst>
              <a:ext uri="{FF2B5EF4-FFF2-40B4-BE49-F238E27FC236}">
                <a16:creationId xmlns:a16="http://schemas.microsoft.com/office/drawing/2014/main" id="{9B6B7092-E73D-D4D9-096C-F6135B921D36}"/>
              </a:ext>
            </a:extLst>
          </p:cNvPr>
          <p:cNvSpPr>
            <a:spLocks noGrp="1"/>
          </p:cNvSpPr>
          <p:nvPr>
            <p:ph idx="1"/>
          </p:nvPr>
        </p:nvSpPr>
        <p:spPr/>
        <p:txBody>
          <a:bodyPr/>
          <a:lstStyle/>
          <a:p>
            <a:r>
              <a:rPr lang="en-US" dirty="0">
                <a:solidFill>
                  <a:srgbClr val="FF6600"/>
                </a:solidFill>
              </a:rPr>
              <a:t>Background:</a:t>
            </a:r>
          </a:p>
        </p:txBody>
      </p:sp>
      <p:pic>
        <p:nvPicPr>
          <p:cNvPr id="5" name="Picture 4">
            <a:extLst>
              <a:ext uri="{FF2B5EF4-FFF2-40B4-BE49-F238E27FC236}">
                <a16:creationId xmlns:a16="http://schemas.microsoft.com/office/drawing/2014/main" id="{AF8B44E1-6278-C3E8-4780-B48B9C22766C}"/>
              </a:ext>
            </a:extLst>
          </p:cNvPr>
          <p:cNvPicPr>
            <a:picLocks noChangeAspect="1"/>
          </p:cNvPicPr>
          <p:nvPr/>
        </p:nvPicPr>
        <p:blipFill>
          <a:blip r:embed="rId2"/>
          <a:stretch>
            <a:fillRect/>
          </a:stretch>
        </p:blipFill>
        <p:spPr>
          <a:xfrm>
            <a:off x="3773385" y="1401397"/>
            <a:ext cx="3976317" cy="5199794"/>
          </a:xfrm>
          <a:prstGeom prst="rect">
            <a:avLst/>
          </a:prstGeom>
        </p:spPr>
      </p:pic>
    </p:spTree>
    <p:extLst>
      <p:ext uri="{BB962C8B-B14F-4D97-AF65-F5344CB8AC3E}">
        <p14:creationId xmlns:p14="http://schemas.microsoft.com/office/powerpoint/2010/main" val="3368681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3F912-C980-B5FA-26F2-FA39B39006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76870-1BF9-ADB0-0E07-610E91F210F9}"/>
              </a:ext>
            </a:extLst>
          </p:cNvPr>
          <p:cNvSpPr>
            <a:spLocks noGrp="1"/>
          </p:cNvSpPr>
          <p:nvPr>
            <p:ph type="title"/>
          </p:nvPr>
        </p:nvSpPr>
        <p:spPr/>
        <p:txBody>
          <a:bodyPr/>
          <a:lstStyle/>
          <a:p>
            <a:pPr algn="ctr"/>
            <a:endParaRPr lang="en-US" dirty="0">
              <a:solidFill>
                <a:srgbClr val="FF6600"/>
              </a:solidFill>
            </a:endParaRPr>
          </a:p>
        </p:txBody>
      </p:sp>
      <p:pic>
        <p:nvPicPr>
          <p:cNvPr id="8" name="Content Placeholder 7">
            <a:extLst>
              <a:ext uri="{FF2B5EF4-FFF2-40B4-BE49-F238E27FC236}">
                <a16:creationId xmlns:a16="http://schemas.microsoft.com/office/drawing/2014/main" id="{A27D8959-281E-C523-C24E-D0A068E59512}"/>
              </a:ext>
            </a:extLst>
          </p:cNvPr>
          <p:cNvPicPr>
            <a:picLocks noGrp="1" noChangeAspect="1"/>
          </p:cNvPicPr>
          <p:nvPr>
            <p:ph idx="1"/>
          </p:nvPr>
        </p:nvPicPr>
        <p:blipFill>
          <a:blip r:embed="rId2"/>
          <a:stretch>
            <a:fillRect/>
          </a:stretch>
        </p:blipFill>
        <p:spPr>
          <a:xfrm>
            <a:off x="1143000" y="0"/>
            <a:ext cx="9906000" cy="6776744"/>
          </a:xfrm>
        </p:spPr>
      </p:pic>
      <p:cxnSp>
        <p:nvCxnSpPr>
          <p:cNvPr id="10" name="Straight Connector 9">
            <a:extLst>
              <a:ext uri="{FF2B5EF4-FFF2-40B4-BE49-F238E27FC236}">
                <a16:creationId xmlns:a16="http://schemas.microsoft.com/office/drawing/2014/main" id="{28895F54-E5CD-13F0-8A12-AA0D79E1B030}"/>
              </a:ext>
            </a:extLst>
          </p:cNvPr>
          <p:cNvCxnSpPr>
            <a:cxnSpLocks/>
          </p:cNvCxnSpPr>
          <p:nvPr/>
        </p:nvCxnSpPr>
        <p:spPr>
          <a:xfrm>
            <a:off x="2136238" y="4352307"/>
            <a:ext cx="593007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4B234F4A-0FAE-AF17-C2AC-825371F33A31}"/>
              </a:ext>
            </a:extLst>
          </p:cNvPr>
          <p:cNvCxnSpPr>
            <a:cxnSpLocks/>
          </p:cNvCxnSpPr>
          <p:nvPr/>
        </p:nvCxnSpPr>
        <p:spPr>
          <a:xfrm>
            <a:off x="8621815" y="5752276"/>
            <a:ext cx="1697842" cy="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8AD980-A361-A987-5DDA-768D243761F8}"/>
              </a:ext>
            </a:extLst>
          </p:cNvPr>
          <p:cNvCxnSpPr>
            <a:cxnSpLocks/>
          </p:cNvCxnSpPr>
          <p:nvPr/>
        </p:nvCxnSpPr>
        <p:spPr>
          <a:xfrm>
            <a:off x="4839854" y="6194962"/>
            <a:ext cx="4336803" cy="0"/>
          </a:xfrm>
          <a:prstGeom prst="line">
            <a:avLst/>
          </a:prstGeom>
          <a:ln w="190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BC9B2E9-CE86-C41A-C4E3-8F66CC61EB78}"/>
              </a:ext>
            </a:extLst>
          </p:cNvPr>
          <p:cNvCxnSpPr>
            <a:cxnSpLocks/>
          </p:cNvCxnSpPr>
          <p:nvPr/>
        </p:nvCxnSpPr>
        <p:spPr>
          <a:xfrm>
            <a:off x="1796143" y="5954486"/>
            <a:ext cx="1404257" cy="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734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694C1-A245-94E5-1044-D851FC2D1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4B5EBB-0671-A774-BFB6-6BD554F2E193}"/>
              </a:ext>
            </a:extLst>
          </p:cNvPr>
          <p:cNvSpPr>
            <a:spLocks noGrp="1"/>
          </p:cNvSpPr>
          <p:nvPr>
            <p:ph type="title"/>
          </p:nvPr>
        </p:nvSpPr>
        <p:spPr/>
        <p:txBody>
          <a:bodyPr/>
          <a:lstStyle/>
          <a:p>
            <a:pPr algn="ctr"/>
            <a:r>
              <a:rPr lang="en-US" dirty="0">
                <a:solidFill>
                  <a:srgbClr val="FF6600"/>
                </a:solidFill>
              </a:rPr>
              <a:t>Key Information</a:t>
            </a:r>
          </a:p>
        </p:txBody>
      </p:sp>
      <p:sp>
        <p:nvSpPr>
          <p:cNvPr id="4" name="Content Placeholder 3">
            <a:extLst>
              <a:ext uri="{FF2B5EF4-FFF2-40B4-BE49-F238E27FC236}">
                <a16:creationId xmlns:a16="http://schemas.microsoft.com/office/drawing/2014/main" id="{E0B08FFA-3554-A3A3-54A7-51E75FA446FE}"/>
              </a:ext>
            </a:extLst>
          </p:cNvPr>
          <p:cNvSpPr>
            <a:spLocks noGrp="1"/>
          </p:cNvSpPr>
          <p:nvPr>
            <p:ph idx="1"/>
          </p:nvPr>
        </p:nvSpPr>
        <p:spPr>
          <a:xfrm>
            <a:off x="838200" y="1416255"/>
            <a:ext cx="10515600" cy="5076620"/>
          </a:xfrm>
        </p:spPr>
        <p:txBody>
          <a:bodyPr>
            <a:normAutofit fontScale="92500" lnSpcReduction="10000"/>
          </a:bodyPr>
          <a:lstStyle/>
          <a:p>
            <a:r>
              <a:rPr lang="en-US" dirty="0">
                <a:solidFill>
                  <a:schemeClr val="bg1"/>
                </a:solidFill>
              </a:rPr>
              <a:t>There were 7,607 licensed dentists in Virginia in 2022.</a:t>
            </a:r>
          </a:p>
          <a:p>
            <a:r>
              <a:rPr lang="en-US" dirty="0">
                <a:solidFill>
                  <a:schemeClr val="bg1"/>
                </a:solidFill>
              </a:rPr>
              <a:t>There were 6,390 licensed dental hygienists in Virginia in 2022.</a:t>
            </a:r>
          </a:p>
          <a:p>
            <a:r>
              <a:rPr lang="en-US" dirty="0">
                <a:solidFill>
                  <a:schemeClr val="bg1"/>
                </a:solidFill>
              </a:rPr>
              <a:t>There are 49 registered dental assistants IIs (DAIIs) practicing in Virginia.</a:t>
            </a:r>
          </a:p>
          <a:p>
            <a:r>
              <a:rPr lang="en-US" dirty="0">
                <a:solidFill>
                  <a:schemeClr val="bg1"/>
                </a:solidFill>
              </a:rPr>
              <a:t>Only 27% of practicing dentists treat Virginians enrolled in Medicaid or Family Access to Medical Insurance Security (FAMIS), public insurance programs for people who have low incomes or disabilities. </a:t>
            </a:r>
          </a:p>
          <a:p>
            <a:r>
              <a:rPr lang="en-US" dirty="0">
                <a:solidFill>
                  <a:schemeClr val="bg1"/>
                </a:solidFill>
              </a:rPr>
              <a:t>Thirteen Virginia localities have fewer than one FTE dentist, including eight localities that have no FTE dentists. </a:t>
            </a:r>
          </a:p>
          <a:p>
            <a:r>
              <a:rPr lang="en-US" dirty="0">
                <a:solidFill>
                  <a:schemeClr val="bg1"/>
                </a:solidFill>
              </a:rPr>
              <a:t>Nine Virginia localities have fewer than one FTE dental hygienist, including five localities that have no FTE dental hygienists. </a:t>
            </a:r>
          </a:p>
          <a:p>
            <a:r>
              <a:rPr lang="en-US" dirty="0">
                <a:solidFill>
                  <a:schemeClr val="bg1"/>
                </a:solidFill>
                <a:highlight>
                  <a:srgbClr val="FF6600"/>
                </a:highlight>
              </a:rPr>
              <a:t>103 of Virginia’s 133 localities are designated either a dental geographic Health Professional Shortage Area (HPSA) or are home to a dental population or facility HPSA. </a:t>
            </a:r>
          </a:p>
          <a:p>
            <a:endParaRPr lang="en-US" dirty="0">
              <a:solidFill>
                <a:schemeClr val="accent3">
                  <a:lumMod val="50000"/>
                </a:schemeClr>
              </a:solidFill>
            </a:endParaRPr>
          </a:p>
        </p:txBody>
      </p:sp>
    </p:spTree>
    <p:extLst>
      <p:ext uri="{BB962C8B-B14F-4D97-AF65-F5344CB8AC3E}">
        <p14:creationId xmlns:p14="http://schemas.microsoft.com/office/powerpoint/2010/main" val="1152282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10A75-4B17-95B0-1B98-6F7B056758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6D39F6-2934-72C3-9229-1145478BF2CE}"/>
              </a:ext>
            </a:extLst>
          </p:cNvPr>
          <p:cNvSpPr>
            <a:spLocks noGrp="1"/>
          </p:cNvSpPr>
          <p:nvPr>
            <p:ph type="title"/>
          </p:nvPr>
        </p:nvSpPr>
        <p:spPr/>
        <p:txBody>
          <a:bodyPr/>
          <a:lstStyle/>
          <a:p>
            <a:pPr algn="ctr"/>
            <a:r>
              <a:rPr lang="en-US" dirty="0">
                <a:solidFill>
                  <a:srgbClr val="FF6600"/>
                </a:solidFill>
              </a:rPr>
              <a:t>Key Information</a:t>
            </a:r>
          </a:p>
        </p:txBody>
      </p:sp>
      <p:pic>
        <p:nvPicPr>
          <p:cNvPr id="5" name="Content Placeholder 4">
            <a:extLst>
              <a:ext uri="{FF2B5EF4-FFF2-40B4-BE49-F238E27FC236}">
                <a16:creationId xmlns:a16="http://schemas.microsoft.com/office/drawing/2014/main" id="{29C04980-9324-1CDA-635A-F2E8CF55183A}"/>
              </a:ext>
            </a:extLst>
          </p:cNvPr>
          <p:cNvPicPr>
            <a:picLocks noGrp="1" noChangeAspect="1"/>
          </p:cNvPicPr>
          <p:nvPr>
            <p:ph idx="1"/>
          </p:nvPr>
        </p:nvPicPr>
        <p:blipFill>
          <a:blip r:embed="rId2"/>
          <a:stretch>
            <a:fillRect/>
          </a:stretch>
        </p:blipFill>
        <p:spPr>
          <a:xfrm>
            <a:off x="2405062" y="1389515"/>
            <a:ext cx="7381875" cy="3257550"/>
          </a:xfrm>
        </p:spPr>
      </p:pic>
      <p:sp>
        <p:nvSpPr>
          <p:cNvPr id="7" name="TextBox 6">
            <a:extLst>
              <a:ext uri="{FF2B5EF4-FFF2-40B4-BE49-F238E27FC236}">
                <a16:creationId xmlns:a16="http://schemas.microsoft.com/office/drawing/2014/main" id="{E2DC7700-DDD5-BC41-1D53-9CA5BDAA701F}"/>
              </a:ext>
            </a:extLst>
          </p:cNvPr>
          <p:cNvSpPr txBox="1"/>
          <p:nvPr/>
        </p:nvSpPr>
        <p:spPr>
          <a:xfrm>
            <a:off x="3254828" y="4952391"/>
            <a:ext cx="6096000" cy="923330"/>
          </a:xfrm>
          <a:prstGeom prst="rect">
            <a:avLst/>
          </a:prstGeom>
          <a:noFill/>
        </p:spPr>
        <p:txBody>
          <a:bodyPr wrap="square">
            <a:spAutoFit/>
          </a:bodyPr>
          <a:lstStyle/>
          <a:p>
            <a:r>
              <a:rPr lang="en-US" b="1" dirty="0">
                <a:solidFill>
                  <a:srgbClr val="FF6600"/>
                </a:solidFill>
                <a:highlight>
                  <a:srgbClr val="D6D5D0"/>
                </a:highlight>
              </a:rPr>
              <a:t>There is roughly only one full-time dentist per 5,000 Virginians in many localities. In contrast, there are roughly three full-time dentists per 5,000 Virginians in Northern Virginia</a:t>
            </a:r>
            <a:endParaRPr lang="en-US" dirty="0">
              <a:solidFill>
                <a:srgbClr val="FF6600"/>
              </a:solidFill>
              <a:highlight>
                <a:srgbClr val="D6D5D0"/>
              </a:highlight>
            </a:endParaRPr>
          </a:p>
        </p:txBody>
      </p:sp>
    </p:spTree>
    <p:extLst>
      <p:ext uri="{BB962C8B-B14F-4D97-AF65-F5344CB8AC3E}">
        <p14:creationId xmlns:p14="http://schemas.microsoft.com/office/powerpoint/2010/main" val="1945046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C1FD-6BA1-8178-1E92-9D9672E77DC6}"/>
              </a:ext>
            </a:extLst>
          </p:cNvPr>
          <p:cNvSpPr>
            <a:spLocks noGrp="1"/>
          </p:cNvSpPr>
          <p:nvPr>
            <p:ph type="title"/>
          </p:nvPr>
        </p:nvSpPr>
        <p:spPr>
          <a:xfrm>
            <a:off x="838200" y="536478"/>
            <a:ext cx="10515600" cy="1048243"/>
          </a:xfrm>
        </p:spPr>
        <p:txBody>
          <a:bodyPr/>
          <a:lstStyle/>
          <a:p>
            <a:pPr algn="ctr"/>
            <a:r>
              <a:rPr lang="en-US" dirty="0">
                <a:solidFill>
                  <a:schemeClr val="accent2"/>
                </a:solidFill>
                <a:latin typeface="Abadi" panose="020B0604020104020204" pitchFamily="34" charset="0"/>
              </a:rPr>
              <a:t>WHO WE SERVE</a:t>
            </a:r>
          </a:p>
        </p:txBody>
      </p:sp>
      <p:sp>
        <p:nvSpPr>
          <p:cNvPr id="3" name="Subtitle 2">
            <a:extLst>
              <a:ext uri="{FF2B5EF4-FFF2-40B4-BE49-F238E27FC236}">
                <a16:creationId xmlns:a16="http://schemas.microsoft.com/office/drawing/2014/main" id="{EF92B405-DDA2-7BC0-44AE-6646A07F2D72}"/>
              </a:ext>
            </a:extLst>
          </p:cNvPr>
          <p:cNvSpPr>
            <a:spLocks noGrp="1"/>
          </p:cNvSpPr>
          <p:nvPr>
            <p:ph idx="1"/>
          </p:nvPr>
        </p:nvSpPr>
        <p:spPr>
          <a:xfrm>
            <a:off x="838200" y="1584720"/>
            <a:ext cx="10515600" cy="3323709"/>
          </a:xfrm>
        </p:spPr>
        <p:txBody>
          <a:bodyPr>
            <a:normAutofit lnSpcReduction="10000"/>
          </a:bodyPr>
          <a:lstStyle/>
          <a:p>
            <a:pPr marL="0" indent="0" algn="ctr">
              <a:buNone/>
            </a:pPr>
            <a:r>
              <a:rPr lang="en-US" sz="2400" b="1" dirty="0">
                <a:solidFill>
                  <a:schemeClr val="bg1"/>
                </a:solidFill>
                <a:effectLst>
                  <a:outerShdw blurRad="38100" dist="38100" dir="2700000" algn="tl">
                    <a:srgbClr val="000000">
                      <a:alpha val="43137"/>
                    </a:srgbClr>
                  </a:outerShdw>
                </a:effectLst>
                <a:latin typeface="Abadi" panose="020B0604020104020204" pitchFamily="34" charset="0"/>
              </a:rPr>
              <a:t>Appalachian Highlands Community Dental Center (AHCDC) is a 501(C)(3) non-profit community dental clinic located in Abingdon, Virginia, to provide oral health care to uninsured and underserved adults and children aged 10+ in Southwest Virginia. Partnered with Ballad Health’s Johnston Memorial Hospital’s Advanced Education in General Dentistry Program, we educate residents, encourage dentists to move to the region, and provide direct care to some of the most vulnerable patients in the nation through Virginia Medicaid and through a sliding fee scale. </a:t>
            </a:r>
          </a:p>
          <a:p>
            <a:pPr marL="0" indent="0" algn="ctr">
              <a:buNone/>
            </a:pPr>
            <a:r>
              <a:rPr lang="en-US" sz="2400" dirty="0">
                <a:solidFill>
                  <a:srgbClr val="FF6600"/>
                </a:solidFill>
                <a:highlight>
                  <a:srgbClr val="D6D5D0"/>
                </a:highlight>
                <a:latin typeface="Abadi" panose="020B0604020104020204" pitchFamily="34" charset="0"/>
              </a:rPr>
              <a:t>Of the 22 residents who have graduated, 6 have stayed in Southwest Virginia and 4 are now AHCDC faculty. </a:t>
            </a:r>
          </a:p>
        </p:txBody>
      </p:sp>
      <p:pic>
        <p:nvPicPr>
          <p:cNvPr id="5" name="Picture 4" descr="A black background with white text&#10;&#10;Description automatically generated">
            <a:extLst>
              <a:ext uri="{FF2B5EF4-FFF2-40B4-BE49-F238E27FC236}">
                <a16:creationId xmlns:a16="http://schemas.microsoft.com/office/drawing/2014/main" id="{3F22E9BF-D080-CE7F-9EAC-C68A86B1D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5964" y="5381394"/>
            <a:ext cx="5200072" cy="832011"/>
          </a:xfrm>
          <a:prstGeom prst="rect">
            <a:avLst/>
          </a:prstGeom>
        </p:spPr>
      </p:pic>
    </p:spTree>
    <p:extLst>
      <p:ext uri="{BB962C8B-B14F-4D97-AF65-F5344CB8AC3E}">
        <p14:creationId xmlns:p14="http://schemas.microsoft.com/office/powerpoint/2010/main" val="788913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6E990-3914-48B6-1DB4-83D759227A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37F0AA-0B28-CF34-F333-8C652CBCDFFB}"/>
              </a:ext>
            </a:extLst>
          </p:cNvPr>
          <p:cNvSpPr>
            <a:spLocks noGrp="1"/>
          </p:cNvSpPr>
          <p:nvPr>
            <p:ph type="title"/>
          </p:nvPr>
        </p:nvSpPr>
        <p:spPr/>
        <p:txBody>
          <a:bodyPr/>
          <a:lstStyle/>
          <a:p>
            <a:pPr algn="ctr"/>
            <a:r>
              <a:rPr lang="en-US" dirty="0">
                <a:solidFill>
                  <a:srgbClr val="FF6600"/>
                </a:solidFill>
              </a:rPr>
              <a:t>Key Information</a:t>
            </a:r>
          </a:p>
        </p:txBody>
      </p:sp>
      <p:pic>
        <p:nvPicPr>
          <p:cNvPr id="4" name="Picture 3">
            <a:extLst>
              <a:ext uri="{FF2B5EF4-FFF2-40B4-BE49-F238E27FC236}">
                <a16:creationId xmlns:a16="http://schemas.microsoft.com/office/drawing/2014/main" id="{638BBBE2-1EF8-925A-CC30-B38B2C106CB7}"/>
              </a:ext>
            </a:extLst>
          </p:cNvPr>
          <p:cNvPicPr>
            <a:picLocks noChangeAspect="1"/>
          </p:cNvPicPr>
          <p:nvPr/>
        </p:nvPicPr>
        <p:blipFill>
          <a:blip r:embed="rId2"/>
          <a:stretch>
            <a:fillRect/>
          </a:stretch>
        </p:blipFill>
        <p:spPr>
          <a:xfrm>
            <a:off x="152400" y="1523999"/>
            <a:ext cx="12396022" cy="4452257"/>
          </a:xfrm>
          <a:prstGeom prst="rect">
            <a:avLst/>
          </a:prstGeom>
        </p:spPr>
      </p:pic>
    </p:spTree>
    <p:extLst>
      <p:ext uri="{BB962C8B-B14F-4D97-AF65-F5344CB8AC3E}">
        <p14:creationId xmlns:p14="http://schemas.microsoft.com/office/powerpoint/2010/main" val="4259729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4BA4F-5BD5-0643-C38E-51663544A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7A9F6-D93D-38E0-F73C-93652FDFA1B9}"/>
              </a:ext>
            </a:extLst>
          </p:cNvPr>
          <p:cNvSpPr>
            <a:spLocks noGrp="1"/>
          </p:cNvSpPr>
          <p:nvPr>
            <p:ph type="title"/>
          </p:nvPr>
        </p:nvSpPr>
        <p:spPr/>
        <p:txBody>
          <a:bodyPr/>
          <a:lstStyle/>
          <a:p>
            <a:pPr algn="ctr"/>
            <a:r>
              <a:rPr lang="en-US" dirty="0">
                <a:solidFill>
                  <a:srgbClr val="FF6600"/>
                </a:solidFill>
              </a:rPr>
              <a:t>Key Information</a:t>
            </a:r>
          </a:p>
        </p:txBody>
      </p:sp>
      <p:pic>
        <p:nvPicPr>
          <p:cNvPr id="4" name="Picture 3">
            <a:extLst>
              <a:ext uri="{FF2B5EF4-FFF2-40B4-BE49-F238E27FC236}">
                <a16:creationId xmlns:a16="http://schemas.microsoft.com/office/drawing/2014/main" id="{8E9F2A52-877A-00BE-5051-0B8D6D32EA5D}"/>
              </a:ext>
            </a:extLst>
          </p:cNvPr>
          <p:cNvPicPr>
            <a:picLocks noChangeAspect="1"/>
          </p:cNvPicPr>
          <p:nvPr/>
        </p:nvPicPr>
        <p:blipFill>
          <a:blip r:embed="rId2"/>
          <a:stretch>
            <a:fillRect/>
          </a:stretch>
        </p:blipFill>
        <p:spPr>
          <a:xfrm>
            <a:off x="-171042" y="1903031"/>
            <a:ext cx="12534083" cy="3051937"/>
          </a:xfrm>
          <a:prstGeom prst="rect">
            <a:avLst/>
          </a:prstGeom>
        </p:spPr>
      </p:pic>
    </p:spTree>
    <p:extLst>
      <p:ext uri="{BB962C8B-B14F-4D97-AF65-F5344CB8AC3E}">
        <p14:creationId xmlns:p14="http://schemas.microsoft.com/office/powerpoint/2010/main" val="3259348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280EB-5487-46AD-E1BC-5A769B2EAF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5FE257-6C79-D71C-CF1C-A18DE996178D}"/>
              </a:ext>
            </a:extLst>
          </p:cNvPr>
          <p:cNvSpPr>
            <a:spLocks noGrp="1"/>
          </p:cNvSpPr>
          <p:nvPr>
            <p:ph type="title"/>
          </p:nvPr>
        </p:nvSpPr>
        <p:spPr/>
        <p:txBody>
          <a:bodyPr/>
          <a:lstStyle/>
          <a:p>
            <a:pPr algn="ctr"/>
            <a:r>
              <a:rPr lang="en-US" dirty="0">
                <a:solidFill>
                  <a:srgbClr val="FF6600"/>
                </a:solidFill>
              </a:rPr>
              <a:t>Key Information</a:t>
            </a:r>
          </a:p>
        </p:txBody>
      </p:sp>
      <p:pic>
        <p:nvPicPr>
          <p:cNvPr id="5" name="Picture 4">
            <a:extLst>
              <a:ext uri="{FF2B5EF4-FFF2-40B4-BE49-F238E27FC236}">
                <a16:creationId xmlns:a16="http://schemas.microsoft.com/office/drawing/2014/main" id="{D92F6A34-AA7D-6FF0-BB9E-1E266C1B189D}"/>
              </a:ext>
            </a:extLst>
          </p:cNvPr>
          <p:cNvPicPr>
            <a:picLocks noChangeAspect="1"/>
          </p:cNvPicPr>
          <p:nvPr/>
        </p:nvPicPr>
        <p:blipFill>
          <a:blip r:embed="rId2"/>
          <a:stretch>
            <a:fillRect/>
          </a:stretch>
        </p:blipFill>
        <p:spPr>
          <a:xfrm>
            <a:off x="1875436" y="1517877"/>
            <a:ext cx="8441128" cy="4719638"/>
          </a:xfrm>
          <a:prstGeom prst="rect">
            <a:avLst/>
          </a:prstGeom>
        </p:spPr>
      </p:pic>
    </p:spTree>
    <p:extLst>
      <p:ext uri="{BB962C8B-B14F-4D97-AF65-F5344CB8AC3E}">
        <p14:creationId xmlns:p14="http://schemas.microsoft.com/office/powerpoint/2010/main" val="2019474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55C5D-60D4-99DF-6967-0BD5A97364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8BB99-B065-BD10-1523-62EF265CEFB4}"/>
              </a:ext>
            </a:extLst>
          </p:cNvPr>
          <p:cNvSpPr>
            <a:spLocks noGrp="1"/>
          </p:cNvSpPr>
          <p:nvPr>
            <p:ph type="title"/>
          </p:nvPr>
        </p:nvSpPr>
        <p:spPr/>
        <p:txBody>
          <a:bodyPr/>
          <a:lstStyle/>
          <a:p>
            <a:pPr algn="ctr"/>
            <a:r>
              <a:rPr lang="en-US" dirty="0">
                <a:solidFill>
                  <a:srgbClr val="FF6600"/>
                </a:solidFill>
              </a:rPr>
              <a:t>Key Information</a:t>
            </a:r>
          </a:p>
        </p:txBody>
      </p:sp>
      <p:sp>
        <p:nvSpPr>
          <p:cNvPr id="3" name="Content Placeholder 2">
            <a:extLst>
              <a:ext uri="{FF2B5EF4-FFF2-40B4-BE49-F238E27FC236}">
                <a16:creationId xmlns:a16="http://schemas.microsoft.com/office/drawing/2014/main" id="{17F793DE-74D4-FDA1-CEA5-D20A322B3BDC}"/>
              </a:ext>
            </a:extLst>
          </p:cNvPr>
          <p:cNvSpPr>
            <a:spLocks noGrp="1"/>
          </p:cNvSpPr>
          <p:nvPr>
            <p:ph idx="1"/>
          </p:nvPr>
        </p:nvSpPr>
        <p:spPr/>
        <p:txBody>
          <a:bodyPr/>
          <a:lstStyle/>
          <a:p>
            <a:r>
              <a:rPr lang="en-US" b="1" dirty="0">
                <a:solidFill>
                  <a:schemeClr val="bg1"/>
                </a:solidFill>
                <a:effectLst>
                  <a:outerShdw blurRad="38100" dist="38100" dir="2700000" algn="tl">
                    <a:srgbClr val="000000">
                      <a:alpha val="43137"/>
                    </a:srgbClr>
                  </a:outerShdw>
                </a:effectLst>
              </a:rPr>
              <a:t>Over 2 million Virginian children and adults are insured through Medicaid</a:t>
            </a:r>
          </a:p>
          <a:p>
            <a:r>
              <a:rPr lang="en-US" dirty="0">
                <a:solidFill>
                  <a:srgbClr val="FF6600"/>
                </a:solidFill>
              </a:rPr>
              <a:t>ONLY 27% OF VIRGINIA’S DENTISTS TREATED MEDICAID MEMBERS IN 2022</a:t>
            </a:r>
          </a:p>
          <a:p>
            <a:r>
              <a:rPr lang="en-US" b="1" dirty="0">
                <a:solidFill>
                  <a:schemeClr val="bg1"/>
                </a:solidFill>
                <a:effectLst>
                  <a:outerShdw blurRad="38100" dist="38100" dir="2700000" algn="tl">
                    <a:srgbClr val="000000">
                      <a:alpha val="43137"/>
                    </a:srgbClr>
                  </a:outerShdw>
                </a:effectLst>
              </a:rPr>
              <a:t>There are insufficient training opportunities for Virginia’s current and future oral health professionals. There is only one dental school in Virginia. There are six dental hygiene programs, but only two are located in the western part of the state. There is only one Dental Laboratory Technician Training Program in NOVA.</a:t>
            </a:r>
          </a:p>
          <a:p>
            <a:endParaRPr lang="en-US" dirty="0"/>
          </a:p>
        </p:txBody>
      </p:sp>
    </p:spTree>
    <p:extLst>
      <p:ext uri="{BB962C8B-B14F-4D97-AF65-F5344CB8AC3E}">
        <p14:creationId xmlns:p14="http://schemas.microsoft.com/office/powerpoint/2010/main" val="496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18DB9-C26E-744A-4BA2-6938850754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D17D59-18D0-236C-D995-76DEE0F3119C}"/>
              </a:ext>
            </a:extLst>
          </p:cNvPr>
          <p:cNvSpPr>
            <a:spLocks noGrp="1"/>
          </p:cNvSpPr>
          <p:nvPr>
            <p:ph type="title"/>
          </p:nvPr>
        </p:nvSpPr>
        <p:spPr/>
        <p:txBody>
          <a:bodyPr/>
          <a:lstStyle/>
          <a:p>
            <a:pPr algn="ctr"/>
            <a:r>
              <a:rPr lang="en-US" dirty="0">
                <a:solidFill>
                  <a:srgbClr val="FF6600"/>
                </a:solidFill>
              </a:rPr>
              <a:t>Cardinal Smiles Reported</a:t>
            </a:r>
          </a:p>
        </p:txBody>
      </p:sp>
      <p:sp>
        <p:nvSpPr>
          <p:cNvPr id="4" name="Content Placeholder 3">
            <a:extLst>
              <a:ext uri="{FF2B5EF4-FFF2-40B4-BE49-F238E27FC236}">
                <a16:creationId xmlns:a16="http://schemas.microsoft.com/office/drawing/2014/main" id="{54815472-1FD2-433F-12B2-68E376BD08CB}"/>
              </a:ext>
            </a:extLst>
          </p:cNvPr>
          <p:cNvSpPr>
            <a:spLocks noGrp="1"/>
          </p:cNvSpPr>
          <p:nvPr>
            <p:ph idx="1"/>
          </p:nvPr>
        </p:nvSpPr>
        <p:spPr>
          <a:xfrm>
            <a:off x="838200" y="1187655"/>
            <a:ext cx="10515600" cy="5076620"/>
          </a:xfrm>
        </p:spPr>
        <p:txBody>
          <a:bodyPr>
            <a:normAutofit/>
          </a:bodyPr>
          <a:lstStyle/>
          <a:p>
            <a:endParaRPr lang="en-US" dirty="0">
              <a:solidFill>
                <a:schemeClr val="accent3">
                  <a:lumMod val="50000"/>
                </a:schemeClr>
              </a:solidFill>
            </a:endParaRPr>
          </a:p>
          <a:p>
            <a:r>
              <a:rPr lang="en-US" dirty="0">
                <a:solidFill>
                  <a:schemeClr val="bg1"/>
                </a:solidFill>
              </a:rPr>
              <a:t>30,178 Adult visits in 2024 All Clinics</a:t>
            </a:r>
          </a:p>
          <a:p>
            <a:r>
              <a:rPr lang="en-US" dirty="0">
                <a:solidFill>
                  <a:schemeClr val="bg1"/>
                </a:solidFill>
              </a:rPr>
              <a:t>11,511 Adult visits at AHCDC in 2024</a:t>
            </a:r>
          </a:p>
          <a:p>
            <a:r>
              <a:rPr lang="en-US" dirty="0">
                <a:solidFill>
                  <a:schemeClr val="bg1"/>
                </a:solidFill>
              </a:rPr>
              <a:t>Since inception in 2020 = 32,193 visits</a:t>
            </a:r>
          </a:p>
          <a:p>
            <a:r>
              <a:rPr lang="en-US" dirty="0">
                <a:solidFill>
                  <a:schemeClr val="bg1"/>
                </a:solidFill>
              </a:rPr>
              <a:t>83% of all patients are VA Medicaid at AHCDC</a:t>
            </a:r>
          </a:p>
          <a:p>
            <a:endParaRPr lang="en-US" dirty="0">
              <a:solidFill>
                <a:srgbClr val="FF6600"/>
              </a:solidFill>
            </a:endParaRPr>
          </a:p>
          <a:p>
            <a:pPr marL="0" indent="0">
              <a:buNone/>
            </a:pPr>
            <a:endParaRPr lang="en-US" dirty="0">
              <a:solidFill>
                <a:schemeClr val="accent3">
                  <a:lumMod val="50000"/>
                </a:schemeClr>
              </a:solidFill>
            </a:endParaRPr>
          </a:p>
          <a:p>
            <a:pPr marL="0" indent="0">
              <a:buNone/>
            </a:pPr>
            <a:endParaRPr lang="en-US" dirty="0">
              <a:solidFill>
                <a:schemeClr val="accent3">
                  <a:lumMod val="50000"/>
                </a:schemeClr>
              </a:solidFill>
            </a:endParaRPr>
          </a:p>
          <a:p>
            <a:endParaRPr lang="en-US" dirty="0">
              <a:solidFill>
                <a:schemeClr val="accent3">
                  <a:lumMod val="50000"/>
                </a:schemeClr>
              </a:solidFill>
            </a:endParaRPr>
          </a:p>
        </p:txBody>
      </p:sp>
      <p:pic>
        <p:nvPicPr>
          <p:cNvPr id="3" name="Picture 2">
            <a:extLst>
              <a:ext uri="{FF2B5EF4-FFF2-40B4-BE49-F238E27FC236}">
                <a16:creationId xmlns:a16="http://schemas.microsoft.com/office/drawing/2014/main" id="{810CFC88-652E-DD96-F6F2-B336952FF4B4}"/>
              </a:ext>
            </a:extLst>
          </p:cNvPr>
          <p:cNvPicPr>
            <a:picLocks noChangeAspect="1"/>
          </p:cNvPicPr>
          <p:nvPr/>
        </p:nvPicPr>
        <p:blipFill>
          <a:blip r:embed="rId2"/>
          <a:stretch>
            <a:fillRect/>
          </a:stretch>
        </p:blipFill>
        <p:spPr>
          <a:xfrm>
            <a:off x="2623457" y="4138653"/>
            <a:ext cx="6945086" cy="2250610"/>
          </a:xfrm>
          <a:prstGeom prst="rect">
            <a:avLst/>
          </a:prstGeom>
        </p:spPr>
      </p:pic>
    </p:spTree>
    <p:extLst>
      <p:ext uri="{BB962C8B-B14F-4D97-AF65-F5344CB8AC3E}">
        <p14:creationId xmlns:p14="http://schemas.microsoft.com/office/powerpoint/2010/main" val="28889373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6F76B-B0A2-CB9F-FA81-5D25107312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072E39-F239-340B-6BD8-16785873443B}"/>
              </a:ext>
            </a:extLst>
          </p:cNvPr>
          <p:cNvSpPr>
            <a:spLocks noGrp="1"/>
          </p:cNvSpPr>
          <p:nvPr>
            <p:ph type="title"/>
          </p:nvPr>
        </p:nvSpPr>
        <p:spPr/>
        <p:txBody>
          <a:bodyPr/>
          <a:lstStyle/>
          <a:p>
            <a:pPr algn="ctr"/>
            <a:r>
              <a:rPr lang="en-US" dirty="0">
                <a:solidFill>
                  <a:srgbClr val="FF6600"/>
                </a:solidFill>
              </a:rPr>
              <a:t>Medicaid Provider Only Lab Concept</a:t>
            </a:r>
          </a:p>
        </p:txBody>
      </p:sp>
      <p:sp>
        <p:nvSpPr>
          <p:cNvPr id="3" name="Content Placeholder 2">
            <a:extLst>
              <a:ext uri="{FF2B5EF4-FFF2-40B4-BE49-F238E27FC236}">
                <a16:creationId xmlns:a16="http://schemas.microsoft.com/office/drawing/2014/main" id="{A5C2D54A-EAD1-7A2F-098F-1FC4D95AC5C9}"/>
              </a:ext>
            </a:extLst>
          </p:cNvPr>
          <p:cNvSpPr>
            <a:spLocks noGrp="1"/>
          </p:cNvSpPr>
          <p:nvPr>
            <p:ph idx="1"/>
          </p:nvPr>
        </p:nvSpPr>
        <p:spPr/>
        <p:txBody>
          <a:bodyPr/>
          <a:lstStyle/>
          <a:p>
            <a:r>
              <a:rPr lang="en-US" b="1" dirty="0">
                <a:solidFill>
                  <a:schemeClr val="bg1"/>
                </a:solidFill>
                <a:effectLst>
                  <a:outerShdw blurRad="38100" dist="38100" dir="2700000" algn="tl">
                    <a:srgbClr val="000000">
                      <a:alpha val="43137"/>
                    </a:srgbClr>
                  </a:outerShdw>
                </a:effectLst>
              </a:rPr>
              <a:t>Providers that only accept Medicaid can utilize AHCDL for reduced lab fees.</a:t>
            </a:r>
          </a:p>
          <a:p>
            <a:r>
              <a:rPr lang="en-US" b="1" dirty="0">
                <a:solidFill>
                  <a:schemeClr val="bg1"/>
                </a:solidFill>
                <a:effectLst>
                  <a:outerShdw blurRad="38100" dist="38100" dir="2700000" algn="tl">
                    <a:srgbClr val="000000">
                      <a:alpha val="43137"/>
                    </a:srgbClr>
                  </a:outerShdw>
                </a:effectLst>
              </a:rPr>
              <a:t>Lab services will include the following Codes:</a:t>
            </a:r>
          </a:p>
          <a:p>
            <a:pPr marL="0" indent="0">
              <a:buNone/>
            </a:pPr>
            <a:r>
              <a:rPr lang="en-US" b="1" dirty="0">
                <a:solidFill>
                  <a:schemeClr val="bg1"/>
                </a:solidFill>
                <a:effectLst>
                  <a:outerShdw blurRad="38100" dist="38100" dir="2700000" algn="tl">
                    <a:srgbClr val="000000">
                      <a:alpha val="43137"/>
                    </a:srgbClr>
                  </a:outerShdw>
                </a:effectLst>
              </a:rPr>
              <a:t>   D2740 single unit crowns</a:t>
            </a:r>
          </a:p>
          <a:p>
            <a:pPr marL="0" indent="0">
              <a:buNone/>
            </a:pPr>
            <a:r>
              <a:rPr lang="en-US" b="1" dirty="0">
                <a:solidFill>
                  <a:schemeClr val="bg1"/>
                </a:solidFill>
                <a:effectLst>
                  <a:outerShdw blurRad="38100" dist="38100" dir="2700000" algn="tl">
                    <a:srgbClr val="000000">
                      <a:alpha val="43137"/>
                    </a:srgbClr>
                  </a:outerShdw>
                </a:effectLst>
              </a:rPr>
              <a:t>   D5110 Maxillary Denture</a:t>
            </a:r>
          </a:p>
          <a:p>
            <a:pPr marL="0" indent="0">
              <a:buNone/>
            </a:pPr>
            <a:r>
              <a:rPr lang="en-US" b="1" dirty="0">
                <a:solidFill>
                  <a:schemeClr val="bg1"/>
                </a:solidFill>
                <a:effectLst>
                  <a:outerShdw blurRad="38100" dist="38100" dir="2700000" algn="tl">
                    <a:srgbClr val="000000">
                      <a:alpha val="43137"/>
                    </a:srgbClr>
                  </a:outerShdw>
                </a:effectLst>
              </a:rPr>
              <a:t>   D5120 Mandibular Denture</a:t>
            </a:r>
          </a:p>
          <a:p>
            <a:r>
              <a:rPr lang="en-US" b="1" dirty="0">
                <a:solidFill>
                  <a:schemeClr val="bg1"/>
                </a:solidFill>
                <a:effectLst>
                  <a:outerShdw blurRad="38100" dist="38100" dir="2700000" algn="tl">
                    <a:srgbClr val="000000">
                      <a:alpha val="43137"/>
                    </a:srgbClr>
                  </a:outerShdw>
                </a:effectLst>
              </a:rPr>
              <a:t>Better Profit margins with reduced fees could make being a Medicaid provider more appealing.</a:t>
            </a:r>
          </a:p>
          <a:p>
            <a:r>
              <a:rPr lang="en-US" b="1" dirty="0">
                <a:solidFill>
                  <a:schemeClr val="bg1"/>
                </a:solidFill>
                <a:effectLst>
                  <a:outerShdw blurRad="38100" dist="38100" dir="2700000" algn="tl">
                    <a:srgbClr val="000000">
                      <a:alpha val="43137"/>
                    </a:srgbClr>
                  </a:outerShdw>
                </a:effectLst>
              </a:rPr>
              <a:t>How?</a:t>
            </a:r>
          </a:p>
        </p:txBody>
      </p:sp>
    </p:spTree>
    <p:extLst>
      <p:ext uri="{BB962C8B-B14F-4D97-AF65-F5344CB8AC3E}">
        <p14:creationId xmlns:p14="http://schemas.microsoft.com/office/powerpoint/2010/main" val="2973751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6D10B-3C40-3EA4-B63C-C0BE3B3FD3CC}"/>
            </a:ext>
          </a:extLst>
        </p:cNvPr>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1759530F-83A5-EBA4-F246-7F88BE40D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0768" y="5933537"/>
            <a:ext cx="3495865" cy="559338"/>
          </a:xfrm>
          <a:prstGeom prst="rect">
            <a:avLst/>
          </a:prstGeom>
        </p:spPr>
      </p:pic>
      <p:sp>
        <p:nvSpPr>
          <p:cNvPr id="5" name="Title 4">
            <a:extLst>
              <a:ext uri="{FF2B5EF4-FFF2-40B4-BE49-F238E27FC236}">
                <a16:creationId xmlns:a16="http://schemas.microsoft.com/office/drawing/2014/main" id="{F07260F6-AEFB-A40C-7F33-C5A01C76AF90}"/>
              </a:ext>
            </a:extLst>
          </p:cNvPr>
          <p:cNvSpPr>
            <a:spLocks noGrp="1"/>
          </p:cNvSpPr>
          <p:nvPr>
            <p:ph type="title"/>
          </p:nvPr>
        </p:nvSpPr>
        <p:spPr>
          <a:xfrm>
            <a:off x="620486" y="-190026"/>
            <a:ext cx="10515600" cy="1325563"/>
          </a:xfrm>
        </p:spPr>
        <p:txBody>
          <a:bodyPr/>
          <a:lstStyle/>
          <a:p>
            <a:pPr algn="ctr"/>
            <a:r>
              <a:rPr lang="en-US" dirty="0">
                <a:solidFill>
                  <a:srgbClr val="FF6600"/>
                </a:solidFill>
                <a:latin typeface="Abadi" panose="020B0604020104020204" pitchFamily="34" charset="0"/>
              </a:rPr>
              <a:t>Capital Project 1 – Lab Renovation </a:t>
            </a:r>
          </a:p>
        </p:txBody>
      </p:sp>
      <p:sp>
        <p:nvSpPr>
          <p:cNvPr id="8" name="TextBox 7">
            <a:extLst>
              <a:ext uri="{FF2B5EF4-FFF2-40B4-BE49-F238E27FC236}">
                <a16:creationId xmlns:a16="http://schemas.microsoft.com/office/drawing/2014/main" id="{7801C816-D974-373E-B994-B879A52882F5}"/>
              </a:ext>
            </a:extLst>
          </p:cNvPr>
          <p:cNvSpPr txBox="1"/>
          <p:nvPr/>
        </p:nvSpPr>
        <p:spPr>
          <a:xfrm>
            <a:off x="7322004" y="1520785"/>
            <a:ext cx="4419600" cy="381642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2,500 square feet</a:t>
            </a:r>
          </a:p>
          <a:p>
            <a:pPr marL="285750" indent="-285750">
              <a:buFont typeface="Arial" panose="020B0604020202020204" pitchFamily="34" charset="0"/>
              <a:buChar char="•"/>
            </a:pPr>
            <a:r>
              <a:rPr lang="en-US" sz="2800" dirty="0">
                <a:solidFill>
                  <a:schemeClr val="bg1"/>
                </a:solidFill>
              </a:rPr>
              <a:t>Built to house six (6) future PM7 mills</a:t>
            </a:r>
          </a:p>
          <a:p>
            <a:pPr marL="285750" indent="-285750">
              <a:buFont typeface="Arial" panose="020B0604020202020204" pitchFamily="34" charset="0"/>
              <a:buChar char="•"/>
            </a:pPr>
            <a:r>
              <a:rPr lang="en-US" sz="2800" dirty="0">
                <a:solidFill>
                  <a:schemeClr val="bg1"/>
                </a:solidFill>
              </a:rPr>
              <a:t>Includes more space for a digital lab</a:t>
            </a:r>
          </a:p>
          <a:p>
            <a:pPr marL="285750" indent="-285750">
              <a:buFont typeface="Arial" panose="020B0604020202020204" pitchFamily="34" charset="0"/>
              <a:buChar char="•"/>
            </a:pPr>
            <a:r>
              <a:rPr lang="en-US" sz="2800" dirty="0">
                <a:solidFill>
                  <a:schemeClr val="bg1"/>
                </a:solidFill>
              </a:rPr>
              <a:t>Current wait list has over 256 individuals in need of dentures alone</a:t>
            </a:r>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7C48CFBD-C5E8-0872-DA69-AF7932A0E7C5}"/>
              </a:ext>
            </a:extLst>
          </p:cNvPr>
          <p:cNvPicPr>
            <a:picLocks noChangeAspect="1"/>
          </p:cNvPicPr>
          <p:nvPr/>
        </p:nvPicPr>
        <p:blipFill>
          <a:blip r:embed="rId3"/>
          <a:stretch>
            <a:fillRect/>
          </a:stretch>
        </p:blipFill>
        <p:spPr>
          <a:xfrm>
            <a:off x="711653" y="935858"/>
            <a:ext cx="6320518" cy="5737086"/>
          </a:xfrm>
          <a:prstGeom prst="rect">
            <a:avLst/>
          </a:prstGeom>
        </p:spPr>
      </p:pic>
    </p:spTree>
    <p:extLst>
      <p:ext uri="{BB962C8B-B14F-4D97-AF65-F5344CB8AC3E}">
        <p14:creationId xmlns:p14="http://schemas.microsoft.com/office/powerpoint/2010/main" val="1623228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6A9D7-FAA6-A03D-2895-CC659AC37E6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85A0235-5CF9-C09C-EE2F-DCD3AA19CDA3}"/>
              </a:ext>
            </a:extLst>
          </p:cNvPr>
          <p:cNvPicPr>
            <a:picLocks noChangeAspect="1"/>
          </p:cNvPicPr>
          <p:nvPr/>
        </p:nvPicPr>
        <p:blipFill>
          <a:blip r:embed="rId2"/>
          <a:stretch>
            <a:fillRect/>
          </a:stretch>
        </p:blipFill>
        <p:spPr>
          <a:xfrm>
            <a:off x="1487815" y="365126"/>
            <a:ext cx="8963280" cy="5959474"/>
          </a:xfrm>
          <a:prstGeom prst="rect">
            <a:avLst/>
          </a:prstGeom>
        </p:spPr>
      </p:pic>
    </p:spTree>
    <p:extLst>
      <p:ext uri="{BB962C8B-B14F-4D97-AF65-F5344CB8AC3E}">
        <p14:creationId xmlns:p14="http://schemas.microsoft.com/office/powerpoint/2010/main" val="4272675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F4C67-8696-C967-4C26-F9A1739E864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5FC9758-4D8E-6DEB-6C38-92391AB4A61D}"/>
              </a:ext>
            </a:extLst>
          </p:cNvPr>
          <p:cNvPicPr>
            <a:picLocks noChangeAspect="1"/>
          </p:cNvPicPr>
          <p:nvPr/>
        </p:nvPicPr>
        <p:blipFill>
          <a:blip r:embed="rId2"/>
          <a:stretch>
            <a:fillRect/>
          </a:stretch>
        </p:blipFill>
        <p:spPr>
          <a:xfrm>
            <a:off x="615043" y="0"/>
            <a:ext cx="5143500" cy="6858000"/>
          </a:xfrm>
          <a:prstGeom prst="rect">
            <a:avLst/>
          </a:prstGeom>
        </p:spPr>
      </p:pic>
      <p:pic>
        <p:nvPicPr>
          <p:cNvPr id="4" name="Picture 3">
            <a:extLst>
              <a:ext uri="{FF2B5EF4-FFF2-40B4-BE49-F238E27FC236}">
                <a16:creationId xmlns:a16="http://schemas.microsoft.com/office/drawing/2014/main" id="{CCE31094-FB5D-E36B-7368-F025623E1846}"/>
              </a:ext>
            </a:extLst>
          </p:cNvPr>
          <p:cNvPicPr>
            <a:picLocks noChangeAspect="1"/>
          </p:cNvPicPr>
          <p:nvPr/>
        </p:nvPicPr>
        <p:blipFill>
          <a:blip r:embed="rId3"/>
          <a:stretch>
            <a:fillRect/>
          </a:stretch>
        </p:blipFill>
        <p:spPr>
          <a:xfrm>
            <a:off x="6433457" y="0"/>
            <a:ext cx="5143500" cy="6858000"/>
          </a:xfrm>
          <a:prstGeom prst="rect">
            <a:avLst/>
          </a:prstGeom>
        </p:spPr>
      </p:pic>
    </p:spTree>
    <p:extLst>
      <p:ext uri="{BB962C8B-B14F-4D97-AF65-F5344CB8AC3E}">
        <p14:creationId xmlns:p14="http://schemas.microsoft.com/office/powerpoint/2010/main" val="1463340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0CDE0-0F44-0469-C32E-A4DE7A76FAD5}"/>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DF0A96BB-1EE8-DC75-6F2C-105026DAA6AF}"/>
              </a:ext>
            </a:extLst>
          </p:cNvPr>
          <p:cNvPicPr>
            <a:picLocks noChangeAspect="1"/>
          </p:cNvPicPr>
          <p:nvPr/>
        </p:nvPicPr>
        <p:blipFill>
          <a:blip r:embed="rId2"/>
          <a:stretch>
            <a:fillRect/>
          </a:stretch>
        </p:blipFill>
        <p:spPr>
          <a:xfrm>
            <a:off x="5403208" y="1315682"/>
            <a:ext cx="6788792" cy="4337089"/>
          </a:xfrm>
          <a:prstGeom prst="rect">
            <a:avLst/>
          </a:prstGeom>
        </p:spPr>
      </p:pic>
      <p:pic>
        <p:nvPicPr>
          <p:cNvPr id="7" name="Picture 6">
            <a:extLst>
              <a:ext uri="{FF2B5EF4-FFF2-40B4-BE49-F238E27FC236}">
                <a16:creationId xmlns:a16="http://schemas.microsoft.com/office/drawing/2014/main" id="{0D53B3F3-FC62-431B-0217-B12E996165B2}"/>
              </a:ext>
            </a:extLst>
          </p:cNvPr>
          <p:cNvPicPr>
            <a:picLocks noChangeAspect="1"/>
          </p:cNvPicPr>
          <p:nvPr/>
        </p:nvPicPr>
        <p:blipFill>
          <a:blip r:embed="rId3"/>
          <a:stretch>
            <a:fillRect/>
          </a:stretch>
        </p:blipFill>
        <p:spPr>
          <a:xfrm>
            <a:off x="1" y="1315683"/>
            <a:ext cx="5689050" cy="4337090"/>
          </a:xfrm>
          <a:prstGeom prst="rect">
            <a:avLst/>
          </a:prstGeom>
        </p:spPr>
      </p:pic>
    </p:spTree>
    <p:extLst>
      <p:ext uri="{BB962C8B-B14F-4D97-AF65-F5344CB8AC3E}">
        <p14:creationId xmlns:p14="http://schemas.microsoft.com/office/powerpoint/2010/main" val="1331914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AC18D-A5E0-DD9B-675F-7B451AFFFEE6}"/>
              </a:ext>
            </a:extLst>
          </p:cNvPr>
          <p:cNvPicPr>
            <a:picLocks noChangeAspect="1"/>
          </p:cNvPicPr>
          <p:nvPr/>
        </p:nvPicPr>
        <p:blipFill>
          <a:blip r:embed="rId2"/>
          <a:stretch>
            <a:fillRect/>
          </a:stretch>
        </p:blipFill>
        <p:spPr>
          <a:xfrm>
            <a:off x="0" y="0"/>
            <a:ext cx="12192000" cy="7056120"/>
          </a:xfrm>
          <a:prstGeom prst="rect">
            <a:avLst/>
          </a:prstGeom>
        </p:spPr>
      </p:pic>
      <p:sp>
        <p:nvSpPr>
          <p:cNvPr id="11" name="TextBox 10">
            <a:extLst>
              <a:ext uri="{FF2B5EF4-FFF2-40B4-BE49-F238E27FC236}">
                <a16:creationId xmlns:a16="http://schemas.microsoft.com/office/drawing/2014/main" id="{569CA73F-974F-D2B5-8C19-523C322CB474}"/>
              </a:ext>
            </a:extLst>
          </p:cNvPr>
          <p:cNvSpPr txBox="1"/>
          <p:nvPr/>
        </p:nvSpPr>
        <p:spPr>
          <a:xfrm>
            <a:off x="3981450" y="6611779"/>
            <a:ext cx="4229100" cy="246221"/>
          </a:xfrm>
          <a:prstGeom prst="rect">
            <a:avLst/>
          </a:prstGeom>
          <a:noFill/>
        </p:spPr>
        <p:txBody>
          <a:bodyPr wrap="square" rtlCol="0">
            <a:spAutoFit/>
          </a:bodyPr>
          <a:lstStyle/>
          <a:p>
            <a:pPr marL="457200" marR="0" indent="457200" algn="ctr">
              <a:spcBef>
                <a:spcPts val="0"/>
              </a:spcBef>
              <a:spcAft>
                <a:spcPts val="0"/>
              </a:spcAft>
            </a:pPr>
            <a:r>
              <a:rPr lang="en-US" sz="1000" b="0" i="1" u="none" strike="noStrike" dirty="0">
                <a:solidFill>
                  <a:srgbClr val="242424"/>
                </a:solidFill>
                <a:effectLst/>
                <a:latin typeface="inherit"/>
              </a:rPr>
              <a:t>*Data calculated using 2020 ADA Survey of Average Fees</a:t>
            </a:r>
            <a:endParaRPr lang="en-US" sz="1000" b="0" i="0" u="none" strike="noStrike" dirty="0">
              <a:solidFill>
                <a:srgbClr val="242424"/>
              </a:solidFill>
              <a:effectLst/>
              <a:latin typeface="Aptos" panose="020B0004020202020204" pitchFamily="34" charset="0"/>
            </a:endParaRPr>
          </a:p>
        </p:txBody>
      </p:sp>
      <p:sp>
        <p:nvSpPr>
          <p:cNvPr id="12" name="TextBox 11">
            <a:extLst>
              <a:ext uri="{FF2B5EF4-FFF2-40B4-BE49-F238E27FC236}">
                <a16:creationId xmlns:a16="http://schemas.microsoft.com/office/drawing/2014/main" id="{989DBB55-015D-CF08-CBBC-405EDE37E5CF}"/>
              </a:ext>
            </a:extLst>
          </p:cNvPr>
          <p:cNvSpPr txBox="1"/>
          <p:nvPr/>
        </p:nvSpPr>
        <p:spPr>
          <a:xfrm>
            <a:off x="613020" y="0"/>
            <a:ext cx="1124731" cy="7056120"/>
          </a:xfrm>
          <a:prstGeom prst="rect">
            <a:avLst/>
          </a:prstGeom>
          <a:solidFill>
            <a:srgbClr val="EB693B"/>
          </a:solidFill>
        </p:spPr>
        <p:txBody>
          <a:bodyPr vert="wordArtVert" wrap="square" lIns="365760" rIns="91440" rtlCol="0" anchor="ctr" anchorCtr="1">
            <a:spAutoFit/>
          </a:bodyPr>
          <a:lstStyle/>
          <a:p>
            <a:pPr algn="ctr"/>
            <a:r>
              <a:rPr lang="en-US" sz="2000" b="1" i="0" u="none" strike="noStrike" dirty="0">
                <a:solidFill>
                  <a:srgbClr val="000000"/>
                </a:solidFill>
                <a:effectLst/>
                <a:latin typeface="Cambria" panose="02040503050406030204" pitchFamily="18" charset="0"/>
                <a:cs typeface="Calibri" panose="020F0502020204030204" pitchFamily="34" charset="0"/>
              </a:rPr>
              <a:t>2024 Year In Review</a:t>
            </a:r>
          </a:p>
          <a:p>
            <a:pPr algn="ctr"/>
            <a:endParaRPr lang="en-US" dirty="0"/>
          </a:p>
        </p:txBody>
      </p:sp>
    </p:spTree>
    <p:extLst>
      <p:ext uri="{BB962C8B-B14F-4D97-AF65-F5344CB8AC3E}">
        <p14:creationId xmlns:p14="http://schemas.microsoft.com/office/powerpoint/2010/main" val="36021060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82A14-CF9F-9150-5E0D-966049C6E14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404B599D-1D73-D9F4-B220-3D8E1E527E71}"/>
              </a:ext>
            </a:extLst>
          </p:cNvPr>
          <p:cNvPicPr>
            <a:picLocks noChangeAspect="1"/>
          </p:cNvPicPr>
          <p:nvPr/>
        </p:nvPicPr>
        <p:blipFill>
          <a:blip r:embed="rId2"/>
          <a:stretch>
            <a:fillRect/>
          </a:stretch>
        </p:blipFill>
        <p:spPr>
          <a:xfrm>
            <a:off x="407984" y="641330"/>
            <a:ext cx="6368603" cy="5226996"/>
          </a:xfrm>
          <a:prstGeom prst="rect">
            <a:avLst/>
          </a:prstGeom>
        </p:spPr>
      </p:pic>
      <p:pic>
        <p:nvPicPr>
          <p:cNvPr id="6" name="Picture 5">
            <a:extLst>
              <a:ext uri="{FF2B5EF4-FFF2-40B4-BE49-F238E27FC236}">
                <a16:creationId xmlns:a16="http://schemas.microsoft.com/office/drawing/2014/main" id="{0F37B72E-1B92-A9F4-43FA-D668E00E1DE1}"/>
              </a:ext>
            </a:extLst>
          </p:cNvPr>
          <p:cNvPicPr>
            <a:picLocks noChangeAspect="1"/>
          </p:cNvPicPr>
          <p:nvPr/>
        </p:nvPicPr>
        <p:blipFill>
          <a:blip r:embed="rId3"/>
          <a:stretch>
            <a:fillRect/>
          </a:stretch>
        </p:blipFill>
        <p:spPr>
          <a:xfrm>
            <a:off x="6776587" y="641330"/>
            <a:ext cx="4892899" cy="5229472"/>
          </a:xfrm>
          <a:prstGeom prst="rect">
            <a:avLst/>
          </a:prstGeom>
        </p:spPr>
      </p:pic>
    </p:spTree>
    <p:extLst>
      <p:ext uri="{BB962C8B-B14F-4D97-AF65-F5344CB8AC3E}">
        <p14:creationId xmlns:p14="http://schemas.microsoft.com/office/powerpoint/2010/main" val="40352483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A0477-4BB6-F59B-BA56-0C31D5E10A27}"/>
            </a:ext>
          </a:extLst>
        </p:cNvPr>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84AE21EB-CDEE-D8EA-E7AC-B70C6F0AA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0768" y="5933537"/>
            <a:ext cx="3495865" cy="559338"/>
          </a:xfrm>
          <a:prstGeom prst="rect">
            <a:avLst/>
          </a:prstGeom>
        </p:spPr>
      </p:pic>
      <p:sp>
        <p:nvSpPr>
          <p:cNvPr id="5" name="Title 4">
            <a:extLst>
              <a:ext uri="{FF2B5EF4-FFF2-40B4-BE49-F238E27FC236}">
                <a16:creationId xmlns:a16="http://schemas.microsoft.com/office/drawing/2014/main" id="{B00C9913-B902-D33E-1F57-EDA8E7BB3DEE}"/>
              </a:ext>
            </a:extLst>
          </p:cNvPr>
          <p:cNvSpPr>
            <a:spLocks noGrp="1"/>
          </p:cNvSpPr>
          <p:nvPr>
            <p:ph type="title"/>
          </p:nvPr>
        </p:nvSpPr>
        <p:spPr>
          <a:xfrm>
            <a:off x="925285" y="-130628"/>
            <a:ext cx="10515600" cy="1325563"/>
          </a:xfrm>
        </p:spPr>
        <p:txBody>
          <a:bodyPr/>
          <a:lstStyle/>
          <a:p>
            <a:pPr algn="ctr"/>
            <a:r>
              <a:rPr lang="en-US" dirty="0">
                <a:solidFill>
                  <a:srgbClr val="FF6600"/>
                </a:solidFill>
                <a:latin typeface="Abadi" panose="020B0604020104020204" pitchFamily="34" charset="0"/>
              </a:rPr>
              <a:t>Capital Project 2 – 7 Added Operatories</a:t>
            </a:r>
          </a:p>
        </p:txBody>
      </p:sp>
      <p:sp>
        <p:nvSpPr>
          <p:cNvPr id="8" name="TextBox 7">
            <a:extLst>
              <a:ext uri="{FF2B5EF4-FFF2-40B4-BE49-F238E27FC236}">
                <a16:creationId xmlns:a16="http://schemas.microsoft.com/office/drawing/2014/main" id="{2D4254DF-E11E-206E-2CCE-503A75471413}"/>
              </a:ext>
            </a:extLst>
          </p:cNvPr>
          <p:cNvSpPr txBox="1"/>
          <p:nvPr/>
        </p:nvSpPr>
        <p:spPr>
          <a:xfrm>
            <a:off x="6712404" y="948690"/>
            <a:ext cx="4419600" cy="5909310"/>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rPr>
              <a:t>1,665 square feet</a:t>
            </a:r>
          </a:p>
          <a:p>
            <a:pPr marL="285750" indent="-28575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rPr>
              <a:t>Addition of 7 new dental operatories</a:t>
            </a:r>
          </a:p>
          <a:p>
            <a:pPr marL="285750" indent="-28575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rPr>
              <a:t>Addition of 1 large oral surgery room</a:t>
            </a:r>
          </a:p>
          <a:p>
            <a:pPr marL="285750" indent="-28575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rPr>
              <a:t>Addition of sterilization</a:t>
            </a:r>
          </a:p>
          <a:p>
            <a:pPr marL="285750" indent="-28575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rPr>
              <a:t>Goals for adding operatories</a:t>
            </a:r>
          </a:p>
          <a:p>
            <a:pPr marL="742950" lvl="1" indent="-28575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rPr>
              <a:t>Room for one additional resident</a:t>
            </a:r>
          </a:p>
          <a:p>
            <a:pPr marL="742950" lvl="1" indent="-28575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rPr>
              <a:t>Additional rooms to treat patients on a wait list (over 1,200)</a:t>
            </a:r>
          </a:p>
          <a:p>
            <a:pPr marL="742950" lvl="1" indent="-28575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rPr>
              <a:t>Space for faculty practice to elevate residents with 1-on-1 work with faculty</a:t>
            </a:r>
          </a:p>
          <a:p>
            <a:pPr marL="742950" lvl="1" indent="-28575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rPr>
              <a:t>Space to deliver labs that we will be able to produce faster</a:t>
            </a:r>
          </a:p>
          <a:p>
            <a:pPr marL="742950" lvl="1" indent="-285750">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rPr>
              <a:t>Continue our mission to help those in need with access.</a:t>
            </a:r>
          </a:p>
          <a:p>
            <a:pPr marL="742950" lvl="1" indent="-285750">
              <a:buFont typeface="Arial" panose="020B0604020202020204" pitchFamily="34" charset="0"/>
              <a:buChar char="•"/>
            </a:pPr>
            <a:endParaRPr lang="en-US" sz="2000" b="1" dirty="0">
              <a:solidFill>
                <a:schemeClr val="bg1"/>
              </a:solidFill>
              <a:effectLst>
                <a:outerShdw blurRad="38100" dist="38100" dir="2700000" algn="tl">
                  <a:srgbClr val="000000">
                    <a:alpha val="43137"/>
                  </a:srgbClr>
                </a:outerShdw>
              </a:effectLst>
            </a:endParaRPr>
          </a:p>
          <a:p>
            <a:pPr marL="742950" lvl="1" indent="-285750">
              <a:buFont typeface="Arial" panose="020B0604020202020204" pitchFamily="34" charset="0"/>
              <a:buChar char="•"/>
            </a:pPr>
            <a:endParaRPr lang="en-US" sz="2000" b="1" dirty="0">
              <a:solidFill>
                <a:schemeClr val="bg1"/>
              </a:solidFill>
              <a:effectLst>
                <a:outerShdw blurRad="38100" dist="38100" dir="2700000" algn="tl">
                  <a:srgbClr val="000000">
                    <a:alpha val="43137"/>
                  </a:srgbClr>
                </a:outerShdw>
              </a:effectLst>
            </a:endParaRPr>
          </a:p>
          <a:p>
            <a:pPr marL="742950" lvl="1"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9D0CFC95-2EFF-ADAC-7DA6-FC0579426EE2}"/>
              </a:ext>
            </a:extLst>
          </p:cNvPr>
          <p:cNvPicPr>
            <a:picLocks noChangeAspect="1"/>
          </p:cNvPicPr>
          <p:nvPr/>
        </p:nvPicPr>
        <p:blipFill>
          <a:blip r:embed="rId3"/>
          <a:stretch>
            <a:fillRect/>
          </a:stretch>
        </p:blipFill>
        <p:spPr>
          <a:xfrm>
            <a:off x="1336163" y="918138"/>
            <a:ext cx="4759837" cy="5798347"/>
          </a:xfrm>
          <a:prstGeom prst="rect">
            <a:avLst/>
          </a:prstGeom>
        </p:spPr>
      </p:pic>
    </p:spTree>
    <p:extLst>
      <p:ext uri="{BB962C8B-B14F-4D97-AF65-F5344CB8AC3E}">
        <p14:creationId xmlns:p14="http://schemas.microsoft.com/office/powerpoint/2010/main" val="2515051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A5A11-A77F-90E7-CF50-AB17D1EB6FB2}"/>
              </a:ext>
            </a:extLst>
          </p:cNvPr>
          <p:cNvSpPr>
            <a:spLocks noGrp="1"/>
          </p:cNvSpPr>
          <p:nvPr>
            <p:ph type="title"/>
          </p:nvPr>
        </p:nvSpPr>
        <p:spPr>
          <a:xfrm>
            <a:off x="838200" y="2433411"/>
            <a:ext cx="10515600" cy="1325563"/>
          </a:xfrm>
        </p:spPr>
        <p:txBody>
          <a:bodyPr>
            <a:normAutofit fontScale="90000"/>
          </a:bodyPr>
          <a:lstStyle/>
          <a:p>
            <a:pPr algn="ctr"/>
            <a:r>
              <a:rPr lang="en-US" b="1" dirty="0">
                <a:solidFill>
                  <a:srgbClr val="FF6600"/>
                </a:solidFill>
                <a:effectLst>
                  <a:outerShdw blurRad="38100" dist="38100" dir="2700000" algn="tl">
                    <a:srgbClr val="000000">
                      <a:alpha val="43137"/>
                    </a:srgbClr>
                  </a:outerShdw>
                </a:effectLst>
              </a:rPr>
              <a:t>We Appreciate Everything Each of You Do for Dentistry and AHCDC!</a:t>
            </a:r>
            <a:br>
              <a:rPr lang="en-US" b="1" dirty="0">
                <a:solidFill>
                  <a:srgbClr val="FF6600"/>
                </a:solidFill>
                <a:effectLst>
                  <a:outerShdw blurRad="38100" dist="38100" dir="2700000" algn="tl">
                    <a:srgbClr val="000000">
                      <a:alpha val="43137"/>
                    </a:srgbClr>
                  </a:outerShdw>
                </a:effectLst>
              </a:rPr>
            </a:br>
            <a:br>
              <a:rPr lang="en-US" b="1" dirty="0">
                <a:solidFill>
                  <a:srgbClr val="FF6600"/>
                </a:solidFill>
                <a:effectLst>
                  <a:outerShdw blurRad="38100" dist="38100" dir="2700000" algn="tl">
                    <a:srgbClr val="000000">
                      <a:alpha val="43137"/>
                    </a:srgbClr>
                  </a:outerShdw>
                </a:effectLst>
              </a:rPr>
            </a:br>
            <a:r>
              <a:rPr lang="en-US" b="1" dirty="0">
                <a:solidFill>
                  <a:schemeClr val="bg1">
                    <a:lumMod val="95000"/>
                  </a:schemeClr>
                </a:solidFill>
                <a:effectLst>
                  <a:outerShdw blurRad="38100" dist="38100" dir="2700000" algn="tl">
                    <a:srgbClr val="000000">
                      <a:alpha val="43137"/>
                    </a:srgbClr>
                  </a:outerShdw>
                </a:effectLst>
              </a:rPr>
              <a:t>Scottie R. Miller, DDS</a:t>
            </a:r>
            <a:br>
              <a:rPr lang="en-US" b="1" dirty="0">
                <a:solidFill>
                  <a:schemeClr val="bg1">
                    <a:lumMod val="95000"/>
                  </a:schemeClr>
                </a:solidFill>
                <a:effectLst>
                  <a:outerShdw blurRad="38100" dist="38100" dir="2700000" algn="tl">
                    <a:srgbClr val="000000">
                      <a:alpha val="43137"/>
                    </a:srgbClr>
                  </a:outerShdw>
                </a:effectLst>
              </a:rPr>
            </a:br>
            <a:br>
              <a:rPr lang="en-US" b="1" dirty="0">
                <a:solidFill>
                  <a:schemeClr val="bg1">
                    <a:lumMod val="95000"/>
                  </a:schemeClr>
                </a:solidFill>
                <a:effectLst>
                  <a:outerShdw blurRad="38100" dist="38100" dir="2700000" algn="tl">
                    <a:srgbClr val="000000">
                      <a:alpha val="43137"/>
                    </a:srgbClr>
                  </a:outerShdw>
                </a:effectLst>
              </a:rPr>
            </a:br>
            <a:r>
              <a:rPr lang="en-US" b="1" dirty="0">
                <a:solidFill>
                  <a:schemeClr val="bg1">
                    <a:lumMod val="95000"/>
                  </a:schemeClr>
                </a:solidFill>
                <a:effectLst>
                  <a:outerShdw blurRad="38100" dist="38100" dir="2700000" algn="tl">
                    <a:srgbClr val="000000">
                      <a:alpha val="43137"/>
                    </a:srgbClr>
                  </a:outerShdw>
                </a:effectLst>
                <a:hlinkClick r:id="rId2">
                  <a:extLst>
                    <a:ext uri="{A12FA001-AC4F-418D-AE19-62706E023703}">
                      <ahyp:hlinkClr xmlns:ahyp="http://schemas.microsoft.com/office/drawing/2018/hyperlinkcolor" val="tx"/>
                    </a:ext>
                  </a:extLst>
                </a:hlinkClick>
              </a:rPr>
              <a:t>scottmiller@bvu.net</a:t>
            </a:r>
            <a:br>
              <a:rPr lang="en-US" b="1" dirty="0">
                <a:solidFill>
                  <a:schemeClr val="bg1">
                    <a:lumMod val="95000"/>
                  </a:schemeClr>
                </a:solidFill>
                <a:effectLst>
                  <a:outerShdw blurRad="38100" dist="38100" dir="2700000" algn="tl">
                    <a:srgbClr val="000000">
                      <a:alpha val="43137"/>
                    </a:srgbClr>
                  </a:outerShdw>
                </a:effectLst>
              </a:rPr>
            </a:br>
            <a:br>
              <a:rPr lang="en-US" b="1" dirty="0">
                <a:solidFill>
                  <a:schemeClr val="bg1">
                    <a:lumMod val="95000"/>
                  </a:schemeClr>
                </a:solidFill>
                <a:effectLst>
                  <a:outerShdw blurRad="38100" dist="38100" dir="2700000" algn="tl">
                    <a:srgbClr val="000000">
                      <a:alpha val="43137"/>
                    </a:srgbClr>
                  </a:outerShdw>
                </a:effectLst>
              </a:rPr>
            </a:br>
            <a:r>
              <a:rPr lang="en-US" b="1" dirty="0">
                <a:solidFill>
                  <a:schemeClr val="bg1">
                    <a:lumMod val="95000"/>
                  </a:schemeClr>
                </a:solidFill>
                <a:effectLst>
                  <a:outerShdw blurRad="38100" dist="38100" dir="2700000" algn="tl">
                    <a:srgbClr val="000000">
                      <a:alpha val="43137"/>
                    </a:srgbClr>
                  </a:outerShdw>
                </a:effectLst>
              </a:rPr>
              <a:t>Cell #: (423) 383-1258</a:t>
            </a:r>
          </a:p>
        </p:txBody>
      </p:sp>
    </p:spTree>
    <p:extLst>
      <p:ext uri="{BB962C8B-B14F-4D97-AF65-F5344CB8AC3E}">
        <p14:creationId xmlns:p14="http://schemas.microsoft.com/office/powerpoint/2010/main" val="464669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E4775-8681-F802-2087-6DBAD6C561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47C0CF8-96A2-0720-4C13-A92F250B98FB}"/>
              </a:ext>
            </a:extLst>
          </p:cNvPr>
          <p:cNvPicPr>
            <a:picLocks noChangeAspect="1"/>
          </p:cNvPicPr>
          <p:nvPr/>
        </p:nvPicPr>
        <p:blipFill>
          <a:blip r:embed="rId2"/>
          <a:stretch>
            <a:fillRect/>
          </a:stretch>
        </p:blipFill>
        <p:spPr>
          <a:xfrm>
            <a:off x="1931193" y="1154"/>
            <a:ext cx="8341519" cy="6856846"/>
          </a:xfrm>
          <a:prstGeom prst="rect">
            <a:avLst/>
          </a:prstGeom>
        </p:spPr>
      </p:pic>
      <p:sp>
        <p:nvSpPr>
          <p:cNvPr id="4" name="Freeform 11">
            <a:extLst>
              <a:ext uri="{FF2B5EF4-FFF2-40B4-BE49-F238E27FC236}">
                <a16:creationId xmlns:a16="http://schemas.microsoft.com/office/drawing/2014/main" id="{1F5774C8-8878-DD3A-FB0B-EBFBBC41B521}"/>
              </a:ext>
            </a:extLst>
          </p:cNvPr>
          <p:cNvSpPr/>
          <p:nvPr/>
        </p:nvSpPr>
        <p:spPr>
          <a:xfrm>
            <a:off x="10472737" y="2974448"/>
            <a:ext cx="1533525" cy="909103"/>
          </a:xfrm>
          <a:custGeom>
            <a:avLst/>
            <a:gdLst/>
            <a:ahLst/>
            <a:cxnLst/>
            <a:rect l="l" t="t" r="r" b="b"/>
            <a:pathLst>
              <a:path w="3210050" h="1570024">
                <a:moveTo>
                  <a:pt x="0" y="0"/>
                </a:moveTo>
                <a:lnTo>
                  <a:pt x="3210050" y="0"/>
                </a:lnTo>
                <a:lnTo>
                  <a:pt x="3210050" y="1570024"/>
                </a:lnTo>
                <a:lnTo>
                  <a:pt x="0" y="1570024"/>
                </a:lnTo>
                <a:lnTo>
                  <a:pt x="0" y="0"/>
                </a:lnTo>
                <a:close/>
              </a:path>
            </a:pathLst>
          </a:custGeom>
          <a:blipFill>
            <a:blip r:embed="rId3"/>
            <a:stretch>
              <a:fillRect/>
            </a:stretch>
          </a:blipFill>
        </p:spPr>
        <p:txBody>
          <a:bodyPr/>
          <a:lstStyle/>
          <a:p>
            <a:endParaRPr lang="en-US"/>
          </a:p>
        </p:txBody>
      </p:sp>
      <p:sp>
        <p:nvSpPr>
          <p:cNvPr id="5" name="Freeform 11">
            <a:extLst>
              <a:ext uri="{FF2B5EF4-FFF2-40B4-BE49-F238E27FC236}">
                <a16:creationId xmlns:a16="http://schemas.microsoft.com/office/drawing/2014/main" id="{B92833D7-3755-3E29-CAFA-C2B66E2582E6}"/>
              </a:ext>
            </a:extLst>
          </p:cNvPr>
          <p:cNvSpPr/>
          <p:nvPr/>
        </p:nvSpPr>
        <p:spPr>
          <a:xfrm>
            <a:off x="185738" y="2974447"/>
            <a:ext cx="1533525" cy="909103"/>
          </a:xfrm>
          <a:custGeom>
            <a:avLst/>
            <a:gdLst/>
            <a:ahLst/>
            <a:cxnLst/>
            <a:rect l="l" t="t" r="r" b="b"/>
            <a:pathLst>
              <a:path w="3210050" h="1570024">
                <a:moveTo>
                  <a:pt x="0" y="0"/>
                </a:moveTo>
                <a:lnTo>
                  <a:pt x="3210050" y="0"/>
                </a:lnTo>
                <a:lnTo>
                  <a:pt x="3210050" y="1570024"/>
                </a:lnTo>
                <a:lnTo>
                  <a:pt x="0" y="157002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746111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A5A094-17A7-7EBE-DC92-47652313411C}"/>
              </a:ext>
            </a:extLst>
          </p:cNvPr>
          <p:cNvPicPr>
            <a:picLocks noGrp="1" noChangeAspect="1"/>
          </p:cNvPicPr>
          <p:nvPr>
            <p:ph idx="1"/>
          </p:nvPr>
        </p:nvPicPr>
        <p:blipFill>
          <a:blip r:embed="rId2"/>
          <a:stretch>
            <a:fillRect/>
          </a:stretch>
        </p:blipFill>
        <p:spPr>
          <a:xfrm>
            <a:off x="1643742" y="151888"/>
            <a:ext cx="8523515" cy="6554223"/>
          </a:xfrm>
        </p:spPr>
      </p:pic>
    </p:spTree>
    <p:extLst>
      <p:ext uri="{BB962C8B-B14F-4D97-AF65-F5344CB8AC3E}">
        <p14:creationId xmlns:p14="http://schemas.microsoft.com/office/powerpoint/2010/main" val="4233746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7E11F-9283-6C16-B8A0-19934823DB9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A591CD8-6272-E11E-7D0C-32E7AA5587E4}"/>
              </a:ext>
            </a:extLst>
          </p:cNvPr>
          <p:cNvPicPr>
            <a:picLocks noChangeAspect="1"/>
          </p:cNvPicPr>
          <p:nvPr/>
        </p:nvPicPr>
        <p:blipFill>
          <a:blip r:embed="rId2"/>
          <a:stretch>
            <a:fillRect/>
          </a:stretch>
        </p:blipFill>
        <p:spPr>
          <a:xfrm>
            <a:off x="2907199" y="136173"/>
            <a:ext cx="6377601" cy="6721827"/>
          </a:xfrm>
          <a:prstGeom prst="rect">
            <a:avLst/>
          </a:prstGeom>
        </p:spPr>
      </p:pic>
      <p:sp>
        <p:nvSpPr>
          <p:cNvPr id="13" name="TextBox 12">
            <a:extLst>
              <a:ext uri="{FF2B5EF4-FFF2-40B4-BE49-F238E27FC236}">
                <a16:creationId xmlns:a16="http://schemas.microsoft.com/office/drawing/2014/main" id="{D1139ABC-8099-0038-1B8E-54E09910E7C4}"/>
              </a:ext>
            </a:extLst>
          </p:cNvPr>
          <p:cNvSpPr txBox="1"/>
          <p:nvPr/>
        </p:nvSpPr>
        <p:spPr>
          <a:xfrm>
            <a:off x="239485" y="522513"/>
            <a:ext cx="2683363" cy="1077218"/>
          </a:xfrm>
          <a:prstGeom prst="rect">
            <a:avLst/>
          </a:prstGeom>
          <a:noFill/>
        </p:spPr>
        <p:txBody>
          <a:bodyPr wrap="none" rtlCol="0">
            <a:spAutoFit/>
          </a:bodyPr>
          <a:lstStyle/>
          <a:p>
            <a:r>
              <a:rPr lang="en-US" sz="3200" dirty="0">
                <a:solidFill>
                  <a:srgbClr val="FF6600"/>
                </a:solidFill>
              </a:rPr>
              <a:t>Patient </a:t>
            </a:r>
          </a:p>
          <a:p>
            <a:r>
              <a:rPr lang="en-US" sz="3200" dirty="0">
                <a:solidFill>
                  <a:srgbClr val="FF6600"/>
                </a:solidFill>
              </a:rPr>
              <a:t>Demographics:</a:t>
            </a:r>
          </a:p>
        </p:txBody>
      </p:sp>
    </p:spTree>
    <p:extLst>
      <p:ext uri="{BB962C8B-B14F-4D97-AF65-F5344CB8AC3E}">
        <p14:creationId xmlns:p14="http://schemas.microsoft.com/office/powerpoint/2010/main" val="1566776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8C1FD-6BA1-8178-1E92-9D9672E77DC6}"/>
              </a:ext>
            </a:extLst>
          </p:cNvPr>
          <p:cNvSpPr>
            <a:spLocks noGrp="1"/>
          </p:cNvSpPr>
          <p:nvPr>
            <p:ph type="title" idx="4294967295"/>
          </p:nvPr>
        </p:nvSpPr>
        <p:spPr>
          <a:xfrm>
            <a:off x="-119743" y="-56814"/>
            <a:ext cx="4833938" cy="1243012"/>
          </a:xfrm>
        </p:spPr>
        <p:txBody>
          <a:bodyPr vert="horz" lIns="91440" tIns="45720" rIns="91440" bIns="45720" rtlCol="0" anchor="ctr">
            <a:normAutofit/>
          </a:bodyPr>
          <a:lstStyle/>
          <a:p>
            <a:pPr algn="ctr"/>
            <a:r>
              <a:rPr lang="en-US" sz="4400" dirty="0">
                <a:solidFill>
                  <a:schemeClr val="accent2"/>
                </a:solidFill>
                <a:latin typeface="Abadi" panose="020B0604020104020204" pitchFamily="34" charset="0"/>
              </a:rPr>
              <a:t>HOW?</a:t>
            </a:r>
          </a:p>
        </p:txBody>
      </p:sp>
      <p:sp>
        <p:nvSpPr>
          <p:cNvPr id="4" name="Text Placeholder 3">
            <a:extLst>
              <a:ext uri="{FF2B5EF4-FFF2-40B4-BE49-F238E27FC236}">
                <a16:creationId xmlns:a16="http://schemas.microsoft.com/office/drawing/2014/main" id="{91EA7E85-AD56-E599-119B-8A93945EF1CD}"/>
              </a:ext>
            </a:extLst>
          </p:cNvPr>
          <p:cNvSpPr>
            <a:spLocks noGrp="1"/>
          </p:cNvSpPr>
          <p:nvPr>
            <p:ph type="body" sz="half" idx="4294967295"/>
          </p:nvPr>
        </p:nvSpPr>
        <p:spPr>
          <a:xfrm>
            <a:off x="1480241" y="892630"/>
            <a:ext cx="10190391" cy="5573484"/>
          </a:xfrm>
        </p:spPr>
        <p:txBody>
          <a:bodyPr vert="horz" lIns="91440" tIns="45720" rIns="91440" bIns="45720" rtlCol="0">
            <a:normAutofit fontScale="92500" lnSpcReduction="20000"/>
          </a:bodyPr>
          <a:lstStyle/>
          <a:p>
            <a:r>
              <a:rPr lang="en-US" sz="3500" dirty="0">
                <a:solidFill>
                  <a:schemeClr val="bg1"/>
                </a:solidFill>
                <a:effectLst>
                  <a:outerShdw blurRad="38100" dist="38100" dir="2700000" algn="tl">
                    <a:srgbClr val="000000">
                      <a:alpha val="43137"/>
                    </a:srgbClr>
                  </a:outerShdw>
                </a:effectLst>
                <a:latin typeface="Abadi" panose="020B0604020104020204" pitchFamily="34" charset="0"/>
              </a:rPr>
              <a:t>Appalachian Highlands Community Dental Center utilizes </a:t>
            </a:r>
            <a:r>
              <a:rPr lang="en-US" sz="3500" dirty="0">
                <a:solidFill>
                  <a:srgbClr val="FF6600"/>
                </a:solidFill>
                <a:latin typeface="Abadi" panose="020B0604020104020204" pitchFamily="34" charset="0"/>
              </a:rPr>
              <a:t>Dental</a:t>
            </a:r>
            <a:r>
              <a:rPr lang="en-US" sz="3500" dirty="0">
                <a:solidFill>
                  <a:schemeClr val="bg1"/>
                </a:solidFill>
                <a:effectLst>
                  <a:outerShdw blurRad="38100" dist="38100" dir="2700000" algn="tl">
                    <a:srgbClr val="000000">
                      <a:alpha val="43137"/>
                    </a:srgbClr>
                  </a:outerShdw>
                </a:effectLst>
                <a:latin typeface="Abadi" panose="020B0604020104020204" pitchFamily="34" charset="0"/>
              </a:rPr>
              <a:t> </a:t>
            </a:r>
            <a:r>
              <a:rPr lang="en-US" sz="3500" dirty="0">
                <a:solidFill>
                  <a:srgbClr val="FF6600"/>
                </a:solidFill>
                <a:latin typeface="Abadi" panose="020B0604020104020204" pitchFamily="34" charset="0"/>
              </a:rPr>
              <a:t>Residents</a:t>
            </a:r>
            <a:r>
              <a:rPr lang="en-US" sz="3500" dirty="0">
                <a:solidFill>
                  <a:schemeClr val="bg1"/>
                </a:solidFill>
                <a:effectLst>
                  <a:outerShdw blurRad="38100" dist="38100" dir="2700000" algn="tl">
                    <a:srgbClr val="000000">
                      <a:alpha val="43137"/>
                    </a:srgbClr>
                  </a:outerShdw>
                </a:effectLst>
                <a:latin typeface="Abadi" panose="020B0604020104020204" pitchFamily="34" charset="0"/>
              </a:rPr>
              <a:t> from Johnston Memorial Hospital. It is a win-win; providing services to a community, while recruiting dentists from all over the nation from top dental schools to practice in a dental desert, or dental health professional shortage area.</a:t>
            </a:r>
          </a:p>
          <a:p>
            <a:pPr marL="0" indent="0">
              <a:buNone/>
            </a:pPr>
            <a:r>
              <a:rPr lang="en-US" sz="3500" b="1" dirty="0">
                <a:solidFill>
                  <a:schemeClr val="bg1"/>
                </a:solidFill>
                <a:effectLst>
                  <a:outerShdw blurRad="38100" dist="38100" dir="2700000" algn="tl">
                    <a:srgbClr val="000000">
                      <a:alpha val="43137"/>
                    </a:srgbClr>
                  </a:outerShdw>
                </a:effectLst>
                <a:latin typeface="Abadi" panose="020B0604020104020204" pitchFamily="34" charset="0"/>
              </a:rPr>
              <a:t> </a:t>
            </a:r>
          </a:p>
          <a:p>
            <a:r>
              <a:rPr lang="en-US" sz="2400" dirty="0">
                <a:solidFill>
                  <a:srgbClr val="FF6600"/>
                </a:solidFill>
                <a:highlight>
                  <a:srgbClr val="D6D5D0"/>
                </a:highlight>
                <a:latin typeface="Abadi" panose="020B0604020104020204" pitchFamily="34" charset="0"/>
              </a:rPr>
              <a:t>2019-2020 – 1</a:t>
            </a:r>
          </a:p>
          <a:p>
            <a:r>
              <a:rPr lang="en-US" sz="2400" dirty="0">
                <a:solidFill>
                  <a:srgbClr val="FF6600"/>
                </a:solidFill>
                <a:highlight>
                  <a:srgbClr val="D6D5D0"/>
                </a:highlight>
                <a:latin typeface="Abadi" panose="020B0604020104020204" pitchFamily="34" charset="0"/>
              </a:rPr>
              <a:t>2020-2021 – 4</a:t>
            </a:r>
          </a:p>
          <a:p>
            <a:r>
              <a:rPr lang="en-US" sz="2400" dirty="0">
                <a:solidFill>
                  <a:srgbClr val="FF6600"/>
                </a:solidFill>
                <a:highlight>
                  <a:srgbClr val="D6D5D0"/>
                </a:highlight>
                <a:latin typeface="Abadi" panose="020B0604020104020204" pitchFamily="34" charset="0"/>
              </a:rPr>
              <a:t>2021-2022 – 5</a:t>
            </a:r>
          </a:p>
          <a:p>
            <a:r>
              <a:rPr lang="en-US" sz="2400" dirty="0">
                <a:solidFill>
                  <a:srgbClr val="FF6600"/>
                </a:solidFill>
                <a:highlight>
                  <a:srgbClr val="D6D5D0"/>
                </a:highlight>
                <a:latin typeface="Abadi" panose="020B0604020104020204" pitchFamily="34" charset="0"/>
              </a:rPr>
              <a:t>2022-2023 – 5</a:t>
            </a:r>
          </a:p>
          <a:p>
            <a:r>
              <a:rPr lang="en-US" sz="2400" dirty="0">
                <a:solidFill>
                  <a:srgbClr val="FF6600"/>
                </a:solidFill>
                <a:highlight>
                  <a:srgbClr val="D6D5D0"/>
                </a:highlight>
                <a:latin typeface="Abadi" panose="020B0604020104020204" pitchFamily="34" charset="0"/>
              </a:rPr>
              <a:t>2023-2024 – 7</a:t>
            </a:r>
          </a:p>
          <a:p>
            <a:r>
              <a:rPr lang="en-US" sz="2400" dirty="0">
                <a:solidFill>
                  <a:srgbClr val="FF6600"/>
                </a:solidFill>
                <a:highlight>
                  <a:srgbClr val="D6D5D0"/>
                </a:highlight>
                <a:latin typeface="Abadi" panose="020B0604020104020204" pitchFamily="34" charset="0"/>
              </a:rPr>
              <a:t>2024-2025 – 7</a:t>
            </a:r>
          </a:p>
          <a:p>
            <a:r>
              <a:rPr lang="en-US" sz="2400" dirty="0">
                <a:solidFill>
                  <a:srgbClr val="FF6600"/>
                </a:solidFill>
                <a:highlight>
                  <a:srgbClr val="D6D5D0"/>
                </a:highlight>
                <a:latin typeface="Abadi" panose="020B0604020104020204" pitchFamily="34" charset="0"/>
              </a:rPr>
              <a:t>2025-2026 – 8</a:t>
            </a:r>
          </a:p>
          <a:p>
            <a:endParaRPr lang="en-US" sz="1900" dirty="0">
              <a:latin typeface="Abadi" panose="020B0604020104020204" pitchFamily="34" charset="0"/>
            </a:endParaRPr>
          </a:p>
        </p:txBody>
      </p:sp>
      <p:pic>
        <p:nvPicPr>
          <p:cNvPr id="5" name="Picture 4" descr="A black background with white text&#10;&#10;Description automatically generated">
            <a:extLst>
              <a:ext uri="{FF2B5EF4-FFF2-40B4-BE49-F238E27FC236}">
                <a16:creationId xmlns:a16="http://schemas.microsoft.com/office/drawing/2014/main" id="{3F22E9BF-D080-CE7F-9EAC-C68A86B1D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5436" y="5480721"/>
            <a:ext cx="5135719" cy="821714"/>
          </a:xfrm>
          <a:prstGeom prst="rect">
            <a:avLst/>
          </a:prstGeom>
        </p:spPr>
      </p:pic>
    </p:spTree>
    <p:extLst>
      <p:ext uri="{BB962C8B-B14F-4D97-AF65-F5344CB8AC3E}">
        <p14:creationId xmlns:p14="http://schemas.microsoft.com/office/powerpoint/2010/main" val="8870940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5596</TotalTime>
  <Words>1409</Words>
  <Application>Microsoft Macintosh PowerPoint</Application>
  <PresentationFormat>Widescreen</PresentationFormat>
  <Paragraphs>165</Paragraphs>
  <Slides>52</Slides>
  <Notes>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52</vt:i4>
      </vt:variant>
    </vt:vector>
  </HeadingPairs>
  <TitlesOfParts>
    <vt:vector size="65" baseType="lpstr">
      <vt:lpstr>Abadi</vt:lpstr>
      <vt:lpstr>Aptos</vt:lpstr>
      <vt:lpstr>Arial</vt:lpstr>
      <vt:lpstr>Avenir Next LT Pro</vt:lpstr>
      <vt:lpstr>Calibri</vt:lpstr>
      <vt:lpstr>Calibri Light</vt:lpstr>
      <vt:lpstr>Cambria</vt:lpstr>
      <vt:lpstr>inherit</vt:lpstr>
      <vt:lpstr>Lucida Bright</vt:lpstr>
      <vt:lpstr>Times New Roman</vt:lpstr>
      <vt:lpstr>Office Theme</vt:lpstr>
      <vt:lpstr>3_Default Design</vt:lpstr>
      <vt:lpstr>Presentation</vt:lpstr>
      <vt:lpstr>PowerPoint Presentation</vt:lpstr>
      <vt:lpstr> Scottie R. Miller, D.D.S.</vt:lpstr>
      <vt:lpstr>MISSION STATEMENT</vt:lpstr>
      <vt:lpstr>WHO WE SERVE</vt:lpstr>
      <vt:lpstr>PowerPoint Presentation</vt:lpstr>
      <vt:lpstr>PowerPoint Presentation</vt:lpstr>
      <vt:lpstr>PowerPoint Presentation</vt:lpstr>
      <vt:lpstr>PowerPoint Presentation</vt:lpstr>
      <vt:lpstr>HOW?</vt:lpstr>
      <vt:lpstr>Current 2024 – 2025 RESIDENT CLASS</vt:lpstr>
      <vt:lpstr>Current 2024 – 2025 RESIDENT CLASS</vt:lpstr>
      <vt:lpstr>Current 2024 – 2025 RESIDENT CLASS</vt:lpstr>
      <vt:lpstr>Current 2024 – 2025 RESIDENT CLASS</vt:lpstr>
      <vt:lpstr>KEY DATA</vt:lpstr>
      <vt:lpstr>GAINING A FOOTPRINT – OUR RESIDENTS</vt:lpstr>
      <vt:lpstr>JMH AEGD  Class of 2026</vt:lpstr>
      <vt:lpstr>JMH AEGD  Class of 2026</vt:lpstr>
      <vt:lpstr>PowerPoint Presentation</vt:lpstr>
      <vt:lpstr>mini – MOM Projects Mission of Mercy</vt:lpstr>
      <vt:lpstr>VCU School of Dentistry  Dean Lyndon Cooper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EXPANSION COMPLETED</vt:lpstr>
      <vt:lpstr>PowerPoint Presentation</vt:lpstr>
      <vt:lpstr>PowerPoint Presentation</vt:lpstr>
      <vt:lpstr>AHCDC Lab</vt:lpstr>
      <vt:lpstr>Ivoclar PrograMill PM7 (Source: ivoclar.com)</vt:lpstr>
      <vt:lpstr>PowerPoint Presentation</vt:lpstr>
      <vt:lpstr>   Ivoclar PrograMill            PM7         + 3Shape     = Patients Served</vt:lpstr>
      <vt:lpstr>Medicaid Provider Only Lab Concept</vt:lpstr>
      <vt:lpstr>Medicaid Provider Only Lab Concept</vt:lpstr>
      <vt:lpstr>PowerPoint Presentation</vt:lpstr>
      <vt:lpstr>Key Information</vt:lpstr>
      <vt:lpstr>Key Information</vt:lpstr>
      <vt:lpstr>Key Information</vt:lpstr>
      <vt:lpstr>Key Information</vt:lpstr>
      <vt:lpstr>Key Information</vt:lpstr>
      <vt:lpstr>Key Information</vt:lpstr>
      <vt:lpstr>Cardinal Smiles Reported</vt:lpstr>
      <vt:lpstr>Medicaid Provider Only Lab Concept</vt:lpstr>
      <vt:lpstr>Capital Project 1 – Lab Renovation </vt:lpstr>
      <vt:lpstr>PowerPoint Presentation</vt:lpstr>
      <vt:lpstr>PowerPoint Presentation</vt:lpstr>
      <vt:lpstr>PowerPoint Presentation</vt:lpstr>
      <vt:lpstr>PowerPoint Presentation</vt:lpstr>
      <vt:lpstr>Capital Project 2 – 7 Added Operatories</vt:lpstr>
      <vt:lpstr>We Appreciate Everything Each of You Do for Dentistry and AHCDC!  Scottie R. Miller, DDS  scottmiller@bvu.net  Cell #: (423) 383-1258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Appalachian Highlands  Community Dental Center</dc:title>
  <dc:creator>Rachel Helton</dc:creator>
  <cp:lastModifiedBy>Paul Logan</cp:lastModifiedBy>
  <cp:revision>16</cp:revision>
  <dcterms:created xsi:type="dcterms:W3CDTF">2024-03-12T16:31:00Z</dcterms:created>
  <dcterms:modified xsi:type="dcterms:W3CDTF">2024-12-06T02:28:58Z</dcterms:modified>
</cp:coreProperties>
</file>